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329" r:id="rId2"/>
    <p:sldId id="297" r:id="rId3"/>
    <p:sldId id="323" r:id="rId4"/>
    <p:sldId id="287" r:id="rId5"/>
    <p:sldId id="308" r:id="rId6"/>
    <p:sldId id="320" r:id="rId7"/>
    <p:sldId id="289" r:id="rId8"/>
    <p:sldId id="306" r:id="rId9"/>
    <p:sldId id="328" r:id="rId10"/>
    <p:sldId id="332" r:id="rId11"/>
    <p:sldId id="298" r:id="rId12"/>
    <p:sldId id="310" r:id="rId13"/>
    <p:sldId id="301" r:id="rId14"/>
    <p:sldId id="319" r:id="rId15"/>
    <p:sldId id="302" r:id="rId16"/>
    <p:sldId id="337" r:id="rId17"/>
    <p:sldId id="317" r:id="rId18"/>
    <p:sldId id="338" r:id="rId19"/>
    <p:sldId id="321" r:id="rId20"/>
    <p:sldId id="330" r:id="rId2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86C972-F0D8-487B-9ADC-3C469C1E7BC8}">
          <p14:sldIdLst>
            <p14:sldId id="329"/>
            <p14:sldId id="297"/>
            <p14:sldId id="323"/>
            <p14:sldId id="287"/>
            <p14:sldId id="308"/>
            <p14:sldId id="320"/>
            <p14:sldId id="289"/>
            <p14:sldId id="306"/>
            <p14:sldId id="328"/>
            <p14:sldId id="332"/>
            <p14:sldId id="298"/>
            <p14:sldId id="310"/>
            <p14:sldId id="301"/>
            <p14:sldId id="319"/>
            <p14:sldId id="302"/>
            <p14:sldId id="337"/>
            <p14:sldId id="317"/>
            <p14:sldId id="338"/>
            <p14:sldId id="32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надий Гусельников" initials="ГГ" lastIdx="21" clrIdx="0">
    <p:extLst>
      <p:ext uri="{19B8F6BF-5375-455C-9EA6-DF929625EA0E}">
        <p15:presenceInfo xmlns:p15="http://schemas.microsoft.com/office/powerpoint/2012/main" userId="51597aa8fb585f4c" providerId="Windows Live"/>
      </p:ext>
    </p:extLst>
  </p:cmAuthor>
  <p:cmAuthor id="2" name="Пантелеев Сергей Анатольевич" initials="ПСА" lastIdx="6" clrIdx="1">
    <p:extLst>
      <p:ext uri="{19B8F6BF-5375-455C-9EA6-DF929625EA0E}">
        <p15:presenceInfo xmlns:p15="http://schemas.microsoft.com/office/powerpoint/2012/main" userId="S-1-5-21-1713855884-4241581703-2962475106-1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FFC000"/>
    <a:srgbClr val="092CBF"/>
    <a:srgbClr val="2768A0"/>
    <a:srgbClr val="1B1BC9"/>
    <a:srgbClr val="0A3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0" autoAdjust="0"/>
    <p:restoredTop sz="94896"/>
  </p:normalViewPr>
  <p:slideViewPr>
    <p:cSldViewPr snapToGrid="0">
      <p:cViewPr varScale="1">
        <p:scale>
          <a:sx n="114" d="100"/>
          <a:sy n="114" d="100"/>
        </p:scale>
        <p:origin x="18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Лист9!$A$5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Лист9!$B$3:$G$3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Лист9!$B$5:$G$5</c:f>
              <c:numCache>
                <c:formatCode>0.0</c:formatCode>
                <c:ptCount val="6"/>
                <c:pt idx="0">
                  <c:v>36.1</c:v>
                </c:pt>
                <c:pt idx="1">
                  <c:v>33.468156700000002</c:v>
                </c:pt>
                <c:pt idx="2">
                  <c:v>30.164384899999998</c:v>
                </c:pt>
                <c:pt idx="3">
                  <c:v>25.934529399999999</c:v>
                </c:pt>
                <c:pt idx="4">
                  <c:v>32.107986400000001</c:v>
                </c:pt>
                <c:pt idx="5">
                  <c:v>38.9066446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9-4AED-8E88-044945C11017}"/>
            </c:ext>
          </c:extLst>
        </c:ser>
        <c:ser>
          <c:idx val="2"/>
          <c:order val="2"/>
          <c:tx>
            <c:strRef>
              <c:f>Лист9!$A$6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Лист9!$B$3:$G$3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Лист9!$B$6:$G$6</c:f>
              <c:numCache>
                <c:formatCode>0.0</c:formatCode>
                <c:ptCount val="6"/>
                <c:pt idx="0">
                  <c:v>9.3000000000000007</c:v>
                </c:pt>
                <c:pt idx="1">
                  <c:v>6.6948620999999999</c:v>
                </c:pt>
                <c:pt idx="2">
                  <c:v>6.8707307999999996</c:v>
                </c:pt>
                <c:pt idx="3">
                  <c:v>5.8844014000000007</c:v>
                </c:pt>
                <c:pt idx="4">
                  <c:v>7.3384989999999997</c:v>
                </c:pt>
                <c:pt idx="5">
                  <c:v>9.6050400000000007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9-4AED-8E88-044945C11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95488"/>
        <c:axId val="83287360"/>
      </c:barChart>
      <c:lineChart>
        <c:grouping val="standard"/>
        <c:varyColors val="0"/>
        <c:ser>
          <c:idx val="0"/>
          <c:order val="0"/>
          <c:tx>
            <c:strRef>
              <c:f>Лист9!$A$4</c:f>
              <c:strCache>
                <c:ptCount val="1"/>
                <c:pt idx="0">
                  <c:v>товарооборот</c:v>
                </c:pt>
              </c:strCache>
            </c:strRef>
          </c:tx>
          <c:spPr>
            <a:ln w="53975" cap="rnd" cmpd="sng" algn="ctr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5">
                  <a:lumMod val="75000"/>
                </a:schemeClr>
              </a:solidFill>
              <a:ln w="9525" cap="rnd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Лист9!$B$3:$G$3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Лист9!$B$4:$G$4</c:f>
              <c:numCache>
                <c:formatCode>0.0</c:formatCode>
                <c:ptCount val="6"/>
                <c:pt idx="0">
                  <c:v>45.400000000000006</c:v>
                </c:pt>
                <c:pt idx="1">
                  <c:v>40.163018799999996</c:v>
                </c:pt>
                <c:pt idx="2">
                  <c:v>37.0351158</c:v>
                </c:pt>
                <c:pt idx="3">
                  <c:v>31.8189308</c:v>
                </c:pt>
                <c:pt idx="4">
                  <c:v>39.4464854</c:v>
                </c:pt>
                <c:pt idx="5">
                  <c:v>48.511684600000002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69-4AED-8E88-044945C11017}"/>
            </c:ext>
          </c:extLst>
        </c:ser>
        <c:ser>
          <c:idx val="3"/>
          <c:order val="3"/>
          <c:tx>
            <c:strRef>
              <c:f>Лист9!$A$7</c:f>
              <c:strCache>
                <c:ptCount val="1"/>
                <c:pt idx="0">
                  <c:v>сальдо</c:v>
                </c:pt>
              </c:strCache>
            </c:strRef>
          </c:tx>
          <c:spPr>
            <a:ln w="53975" cap="rnd" cmpd="sng" algn="ctr">
              <a:solidFill>
                <a:srgbClr val="002060"/>
              </a:solidFill>
              <a:prstDash val="solid"/>
              <a:round/>
            </a:ln>
            <a:effectLst/>
          </c:spPr>
          <c:marker>
            <c:spPr>
              <a:solidFill>
                <a:srgbClr val="002060"/>
              </a:solidFill>
              <a:ln w="9525" cap="rnd" cmpd="sng" algn="ctr">
                <a:solidFill>
                  <a:srgbClr val="002060"/>
                </a:solidFill>
                <a:prstDash val="solid"/>
                <a:round/>
              </a:ln>
              <a:effectLst/>
            </c:spPr>
          </c:marker>
          <c:cat>
            <c:numRef>
              <c:f>Лист9!$B$3:$G$3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Лист9!$B$7:$G$7</c:f>
              <c:numCache>
                <c:formatCode>0.0</c:formatCode>
                <c:ptCount val="6"/>
                <c:pt idx="0">
                  <c:v>26.8</c:v>
                </c:pt>
                <c:pt idx="1">
                  <c:v>26.7732946</c:v>
                </c:pt>
                <c:pt idx="2">
                  <c:v>23.293654100000001</c:v>
                </c:pt>
                <c:pt idx="3">
                  <c:v>20.050128000000001</c:v>
                </c:pt>
                <c:pt idx="4">
                  <c:v>24.769487399999999</c:v>
                </c:pt>
                <c:pt idx="5">
                  <c:v>29.301604600000001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69-4AED-8E88-044945C11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95488"/>
        <c:axId val="83287360"/>
      </c:lineChart>
      <c:catAx>
        <c:axId val="1000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287360"/>
        <c:crosses val="autoZero"/>
        <c:auto val="1"/>
        <c:lblAlgn val="ctr"/>
        <c:lblOffset val="100"/>
        <c:noMultiLvlLbl val="0"/>
      </c:catAx>
      <c:valAx>
        <c:axId val="83287360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tint val="60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768A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095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2768A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39363343402525E-2"/>
          <c:y val="6.6932987252704593E-2"/>
          <c:w val="0.39709263072831946"/>
          <c:h val="0.82623655118273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Товарная структура экспорта СФО 2013-2018 гг.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8-4E52-967B-2356139F3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D8-4E52-967B-2356139F3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D8-4E52-967B-2356139F3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D8-4E52-967B-2356139F3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D8-4E52-967B-2356139F38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D8-4E52-967B-2356139F38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D8-4E52-967B-2356139F3889}"/>
              </c:ext>
            </c:extLst>
          </c:dPt>
          <c:dLbls>
            <c:dLbl>
              <c:idx val="0"/>
              <c:layout>
                <c:manualLayout>
                  <c:x val="-0.14975274433917971"/>
                  <c:y val="6.3851945408271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D8-4E52-967B-2356139F3889}"/>
                </c:ext>
              </c:extLst>
            </c:dLbl>
            <c:dLbl>
              <c:idx val="1"/>
              <c:layout>
                <c:manualLayout>
                  <c:x val="9.4416300718277696E-2"/>
                  <c:y val="-0.21247239038469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D8-4E52-967B-2356139F3889}"/>
                </c:ext>
              </c:extLst>
            </c:dLbl>
            <c:dLbl>
              <c:idx val="2"/>
              <c:layout>
                <c:manualLayout>
                  <c:x val="7.7315270434331965E-2"/>
                  <c:y val="5.4293725694566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8-4E52-967B-2356139F38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8-4E52-967B-2356139F388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8-4E52-967B-2356139F388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D8-4E52-967B-2356139F3889}"/>
                </c:ext>
              </c:extLst>
            </c:dLbl>
            <c:dLbl>
              <c:idx val="6"/>
              <c:layout>
                <c:manualLayout>
                  <c:x val="3.5000798271686999E-2"/>
                  <c:y val="0.13738014149333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90689107121388E-2"/>
                      <c:h val="0.10218985407311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8D8-4E52-967B-2356139F3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2768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Минеральные продукты (88,74 млрд $)</c:v>
                </c:pt>
                <c:pt idx="1">
                  <c:v>Металлы и изделия из них               (61,17 млрд $)</c:v>
                </c:pt>
                <c:pt idx="2">
                  <c:v>Древесина и изделия из нее           (16,33 млрд $)</c:v>
                </c:pt>
                <c:pt idx="3">
                  <c:v>Машины, оборудование и аппаратура (6,29 млрд $)</c:v>
                </c:pt>
                <c:pt idx="4">
                  <c:v>Продукция химической промышленности (5,9 млрд $)</c:v>
                </c:pt>
                <c:pt idx="5">
                  <c:v>Книги, бумага и картон (2,8 млрд $)</c:v>
                </c:pt>
                <c:pt idx="6">
                  <c:v>Прочие группы (14,75 млрд $)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44.1</c:v>
                </c:pt>
                <c:pt idx="1">
                  <c:v>33.1</c:v>
                </c:pt>
                <c:pt idx="2">
                  <c:v>8.3000000000000007</c:v>
                </c:pt>
                <c:pt idx="3">
                  <c:v>3.2</c:v>
                </c:pt>
                <c:pt idx="4">
                  <c:v>3</c:v>
                </c:pt>
                <c:pt idx="5">
                  <c:v>2.8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D8-4E52-967B-2356139F38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8D8-4E52-967B-2356139F3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8D8-4E52-967B-2356139F3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8D8-4E52-967B-2356139F3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8D8-4E52-967B-2356139F3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8D8-4E52-967B-2356139F38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8D8-4E52-967B-2356139F38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8D8-4E52-967B-2356139F3889}"/>
              </c:ext>
            </c:extLst>
          </c:dPt>
          <c:cat>
            <c:strRef>
              <c:f>Лист1!$A$2:$A$8</c:f>
              <c:strCache>
                <c:ptCount val="7"/>
                <c:pt idx="0">
                  <c:v>Минеральные продукты (88,74 млрд $)</c:v>
                </c:pt>
                <c:pt idx="1">
                  <c:v>Металлы и изделия из них               (61,17 млрд $)</c:v>
                </c:pt>
                <c:pt idx="2">
                  <c:v>Древесина и изделия из нее           (16,33 млрд $)</c:v>
                </c:pt>
                <c:pt idx="3">
                  <c:v>Машины, оборудование и аппаратура (6,29 млрд $)</c:v>
                </c:pt>
                <c:pt idx="4">
                  <c:v>Продукция химической промышленности (5,9 млрд $)</c:v>
                </c:pt>
                <c:pt idx="5">
                  <c:v>Книги, бумага и картон (2,8 млрд $)</c:v>
                </c:pt>
                <c:pt idx="6">
                  <c:v>Прочие группы (14,75 млрд $)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D-68D8-4E52-967B-2356139F3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rgbClr val="2768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33056583617143"/>
          <c:y val="1.6465125663081717E-3"/>
          <c:w val="0.42264849486778178"/>
          <c:h val="0.97618822392710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rgbClr val="2768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0.14174</cdr:x>
      <cdr:y>0.1781</cdr:y>
    </cdr:from>
    <cdr:to>
      <cdr:x>0.2371</cdr:x>
      <cdr:y>0.36113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2A401A0-FBDB-4EC1-83F7-F4BE85F44BEE}"/>
            </a:ext>
          </a:extLst>
        </cdr:cNvPr>
        <cdr:cNvSpPr txBox="1"/>
      </cdr:nvSpPr>
      <cdr:spPr>
        <a:xfrm xmlns:a="http://schemas.openxmlformats.org/drawingml/2006/main">
          <a:off x="1359234" y="889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0.10235</cdr:x>
      <cdr:y>0.12514</cdr:y>
    </cdr:from>
    <cdr:to>
      <cdr:x>0.14174</cdr:x>
      <cdr:y>0.19291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5482BA6-A097-4D6F-A450-83BA680D658E}"/>
            </a:ext>
          </a:extLst>
        </cdr:cNvPr>
        <cdr:cNvSpPr txBox="1"/>
      </cdr:nvSpPr>
      <cdr:spPr>
        <a:xfrm xmlns:a="http://schemas.openxmlformats.org/drawingml/2006/main">
          <a:off x="981513" y="625222"/>
          <a:ext cx="37772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16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17:08.02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06081.8125"/>
      <inkml:brushProperty name="anchorY" value="-374994.90625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52:20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16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17:08.02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06081.8125"/>
      <inkml:brushProperty name="anchorY" value="-374994.90625"/>
      <inkml:brushProperty name="scaleFactor" value="0.5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3T15:52:20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7T16:01:17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9T06:57:31.205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1543" cy="341064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3" cy="341064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51039D0A-49AC-4EF4-B132-15089E21B035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301543" cy="3410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4106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5CD8BBA8-EE29-4C1C-A1A2-8742DCDAF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F3F-01D0-42BA-8ABD-42FA0346887F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1DC2-46A0-42CA-A5E0-E0394ADFBD4D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2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367C-0073-4F52-A625-DBCF52AD6370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6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4E8B-E945-4376-9A6C-4D1791853281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1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516B-16C7-4CA3-BC77-258608652ECB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67D5-493C-4E75-8AD0-32A9538675EE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73E0-00A2-4750-8086-AE4AA52B1A86}" type="datetime1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1347-FF11-4A9B-A45A-2F53317E2D78}" type="datetime1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5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B7AA-6BEB-420C-B534-AF8CF6D4522A}" type="datetime1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5395-62A5-4BAA-99CD-7301C596CE47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2AA4-0999-420E-B7DC-BC202B0F9BF4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9555-3677-4CCC-B468-9B99E9E86E33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4D32-026E-4B58-A76A-6A0725787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7.xml"/><Relationship Id="rId4" Type="http://schemas.openxmlformats.org/officeDocument/2006/relationships/image" Target="../media/image10.emf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8.emf"/><Relationship Id="rId4" Type="http://schemas.openxmlformats.org/officeDocument/2006/relationships/customXml" Target="../ink/ink4.xml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а сибсогл обр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2768A0"/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84048" y="1919091"/>
            <a:ext cx="8375904" cy="3877056"/>
          </a:xfrm>
          <a:prstGeom prst="rect">
            <a:avLst/>
          </a:prstGeom>
          <a:solidFill>
            <a:srgbClr val="2768A0">
              <a:alpha val="81000"/>
            </a:srgb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8" y="299241"/>
            <a:ext cx="1737767" cy="69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2649" y="6356264"/>
            <a:ext cx="29644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spc="22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www.sibacc.ru</a:t>
            </a:r>
            <a:endParaRPr lang="ru-RU" sz="2100" i="1" spc="2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E2081F-4853-42C6-BCD4-B028A814C6D5}"/>
              </a:ext>
            </a:extLst>
          </p:cNvPr>
          <p:cNvSpPr/>
          <p:nvPr/>
        </p:nvSpPr>
        <p:spPr>
          <a:xfrm>
            <a:off x="384048" y="1875520"/>
            <a:ext cx="868160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5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КОМПЛЕКСНЫЙ ИНВЕСТИЦИОННЫЙ ПРОЕКТ</a:t>
            </a:r>
          </a:p>
          <a:p>
            <a:pPr algn="ctr"/>
            <a:r>
              <a:rPr lang="ru-RU" sz="3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сибирских экспортно-ориентированных трансграничных коридоров</a:t>
            </a:r>
          </a:p>
          <a:p>
            <a:pPr algn="ctr"/>
            <a:endParaRPr lang="ru-RU" sz="300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5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97954-644A-4ECD-919A-D4D1C8677C63}"/>
              </a:ext>
            </a:extLst>
          </p:cNvPr>
          <p:cNvSpPr txBox="1"/>
          <p:nvPr/>
        </p:nvSpPr>
        <p:spPr>
          <a:xfrm>
            <a:off x="6903061" y="210918"/>
            <a:ext cx="224093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 ПРОЕКТА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065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3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5" y="68024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2359959" y="0"/>
            <a:ext cx="6784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область:</a:t>
            </a:r>
            <a:br>
              <a:rPr lang="ru-RU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экспорта к 2030 году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4" y="1389317"/>
            <a:ext cx="9156194" cy="43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-19927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-1693521" y="1733496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6" y="55206"/>
            <a:ext cx="1701679" cy="6820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F2C2AD-A8FD-9F4A-BAD3-A0D3A93350D8}"/>
              </a:ext>
            </a:extLst>
          </p:cNvPr>
          <p:cNvSpPr/>
          <p:nvPr/>
        </p:nvSpPr>
        <p:spPr>
          <a:xfrm>
            <a:off x="1503055" y="3533392"/>
            <a:ext cx="2181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8FC5E5-0384-9240-BFB9-5EE8CC422706}"/>
              </a:ext>
            </a:extLst>
          </p:cNvPr>
          <p:cNvSpPr/>
          <p:nvPr/>
        </p:nvSpPr>
        <p:spPr>
          <a:xfrm flipV="1">
            <a:off x="362460" y="3390027"/>
            <a:ext cx="3667126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1CD575-110B-D34D-9573-F82E53333EE8}"/>
              </a:ext>
            </a:extLst>
          </p:cNvPr>
          <p:cNvSpPr/>
          <p:nvPr/>
        </p:nvSpPr>
        <p:spPr>
          <a:xfrm>
            <a:off x="206188" y="2171639"/>
            <a:ext cx="1059905" cy="927393"/>
          </a:xfrm>
          <a:prstGeom prst="rect">
            <a:avLst/>
          </a:prstGeom>
          <a:solidFill>
            <a:srgbClr val="0070C0"/>
          </a:solidFill>
        </p:spPr>
        <p:txBody>
          <a:bodyPr wrap="none">
            <a:no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15.12.2019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01.12.2020</a:t>
            </a: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7D8781-39F3-E34C-98B0-4051B7D6B4F9}"/>
              </a:ext>
            </a:extLst>
          </p:cNvPr>
          <p:cNvSpPr/>
          <p:nvPr/>
        </p:nvSpPr>
        <p:spPr>
          <a:xfrm>
            <a:off x="184277" y="3527435"/>
            <a:ext cx="1081815" cy="100057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01.12.2020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01.12.2021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8710FF-97EE-4958-92C6-F815E1EF8194}"/>
              </a:ext>
            </a:extLst>
          </p:cNvPr>
          <p:cNvSpPr/>
          <p:nvPr/>
        </p:nvSpPr>
        <p:spPr>
          <a:xfrm>
            <a:off x="5773344" y="1283199"/>
            <a:ext cx="2747175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результат: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069FD95-E582-4335-A604-1A0F0AC199EC}"/>
              </a:ext>
            </a:extLst>
          </p:cNvPr>
          <p:cNvSpPr/>
          <p:nvPr/>
        </p:nvSpPr>
        <p:spPr>
          <a:xfrm>
            <a:off x="1468625" y="1240466"/>
            <a:ext cx="1902032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Содержание: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69D17D3-7367-4153-AB78-40269671DCA1}"/>
              </a:ext>
            </a:extLst>
          </p:cNvPr>
          <p:cNvSpPr/>
          <p:nvPr/>
        </p:nvSpPr>
        <p:spPr>
          <a:xfrm>
            <a:off x="393389" y="1860937"/>
            <a:ext cx="3653167" cy="42175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698844-0043-4C99-9CF3-036CEE26CFFD}"/>
              </a:ext>
            </a:extLst>
          </p:cNvPr>
          <p:cNvSpPr txBox="1"/>
          <p:nvPr/>
        </p:nvSpPr>
        <p:spPr>
          <a:xfrm>
            <a:off x="3163398" y="141041"/>
            <a:ext cx="566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 до 2024 года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22549F-D0DA-214B-821F-8D28CF862146}"/>
              </a:ext>
            </a:extLst>
          </p:cNvPr>
          <p:cNvSpPr/>
          <p:nvPr/>
        </p:nvSpPr>
        <p:spPr>
          <a:xfrm>
            <a:off x="4375562" y="4846405"/>
            <a:ext cx="46629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плана развития сибирской экспортно-ориентированной транспортной инфраструктуры коридоров </a:t>
            </a:r>
          </a:p>
          <a:p>
            <a:pPr algn="just"/>
            <a:endParaRPr lang="ru-RU" sz="135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97E0E7-B12C-F64E-9C19-E4609CD7C505}"/>
              </a:ext>
            </a:extLst>
          </p:cNvPr>
          <p:cNvSpPr/>
          <p:nvPr/>
        </p:nvSpPr>
        <p:spPr>
          <a:xfrm>
            <a:off x="1504748" y="2104206"/>
            <a:ext cx="270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мирового рынка, текущих экспортных потоков и экспортного потенциала Сибири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FE1F29D-9B64-2E48-BA0A-8D05EC8C10A4}"/>
              </a:ext>
            </a:extLst>
          </p:cNvPr>
          <p:cNvSpPr/>
          <p:nvPr/>
        </p:nvSpPr>
        <p:spPr>
          <a:xfrm rot="16200000">
            <a:off x="2396281" y="3772087"/>
            <a:ext cx="3838121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E198508-CAE4-254F-BEE2-3173EA34C544}"/>
              </a:ext>
            </a:extLst>
          </p:cNvPr>
          <p:cNvSpPr/>
          <p:nvPr/>
        </p:nvSpPr>
        <p:spPr>
          <a:xfrm flipV="1">
            <a:off x="5195033" y="1852204"/>
            <a:ext cx="3245277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78FA843-B977-D844-A584-D312705DF749}"/>
              </a:ext>
            </a:extLst>
          </p:cNvPr>
          <p:cNvSpPr/>
          <p:nvPr/>
        </p:nvSpPr>
        <p:spPr>
          <a:xfrm flipV="1">
            <a:off x="5086823" y="3382267"/>
            <a:ext cx="3245277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3E91B0-D036-134F-988E-25EB8776E032}"/>
              </a:ext>
            </a:extLst>
          </p:cNvPr>
          <p:cNvSpPr/>
          <p:nvPr/>
        </p:nvSpPr>
        <p:spPr>
          <a:xfrm>
            <a:off x="4432781" y="1852098"/>
            <a:ext cx="4548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Прогнозные модели развития экспорта/импорта регионов, входящих в МАСС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Постановления Правительства РФ «Об утверждении Комплексного инвестиционного проекта «Развитие сибирских экспортно-ориентированных трансграничных коридоров»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совершенствованию и созданию транспортных стратегий регионов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6E9A8-29FF-D342-9C6B-FB47CE15CEFE}"/>
              </a:ext>
            </a:extLst>
          </p:cNvPr>
          <p:cNvSpPr txBox="1"/>
          <p:nvPr/>
        </p:nvSpPr>
        <p:spPr>
          <a:xfrm>
            <a:off x="1571547" y="3215000"/>
            <a:ext cx="263567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35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созданных</a:t>
            </a:r>
          </a:p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экспортных прогнозных моделей - формирование ТЭО потребности расширения и создания новых экспортных коридоров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822907-F12F-664E-A848-E84097D6058C}"/>
              </a:ext>
            </a:extLst>
          </p:cNvPr>
          <p:cNvSpPr/>
          <p:nvPr/>
        </p:nvSpPr>
        <p:spPr>
          <a:xfrm>
            <a:off x="184277" y="4883232"/>
            <a:ext cx="1081815" cy="10164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01.12.2021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01.12.2024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4C280F5-4901-B34D-87CA-DDE39FE7B1A4}"/>
              </a:ext>
            </a:extLst>
          </p:cNvPr>
          <p:cNvSpPr/>
          <p:nvPr/>
        </p:nvSpPr>
        <p:spPr>
          <a:xfrm flipV="1">
            <a:off x="362460" y="4778032"/>
            <a:ext cx="3601906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0B9B3D-E358-6040-B479-F184EF7F9B61}"/>
              </a:ext>
            </a:extLst>
          </p:cNvPr>
          <p:cNvSpPr/>
          <p:nvPr/>
        </p:nvSpPr>
        <p:spPr>
          <a:xfrm>
            <a:off x="4345837" y="3459328"/>
            <a:ext cx="4650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Постановлений Правительства РФ - дополнения в «Транспортную Стратегию РФ до 2030 г.», «Комплексный план магистральной инфраструктуры РФ до 2024 г.» </a:t>
            </a:r>
          </a:p>
          <a:p>
            <a:pPr marL="214313" indent="-214313" algn="just">
              <a:buFont typeface="Wingdings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развития сибирской экспортно-ориентированной транспортной инфраструктуры коридоров </a:t>
            </a:r>
          </a:p>
          <a:p>
            <a:pPr marL="214313" indent="-214313" algn="just">
              <a:buFont typeface="Wingdings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предложения  в т.ч. с инструментами ГЧП</a:t>
            </a:r>
          </a:p>
          <a:p>
            <a:pPr marL="214313" indent="-214313" algn="just">
              <a:buFont typeface="Wingdings" pitchFamily="2" charset="2"/>
              <a:buChar char="ü"/>
            </a:pPr>
            <a:r>
              <a:rPr lang="ru-RU" sz="12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модели коридоров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0174E9-D2CF-A646-BDD8-355FF0E24BE1}"/>
              </a:ext>
            </a:extLst>
          </p:cNvPr>
          <p:cNvSpPr/>
          <p:nvPr/>
        </p:nvSpPr>
        <p:spPr>
          <a:xfrm flipV="1">
            <a:off x="5086823" y="4786756"/>
            <a:ext cx="3245277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F62253-1CBF-5F40-A34E-5F2FCEC45C80}"/>
              </a:ext>
            </a:extLst>
          </p:cNvPr>
          <p:cNvSpPr txBox="1"/>
          <p:nvPr/>
        </p:nvSpPr>
        <p:spPr>
          <a:xfrm>
            <a:off x="1504748" y="4910131"/>
            <a:ext cx="270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текущих и создание новых экспортных коридоров</a:t>
            </a:r>
          </a:p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экспорта из Сибири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143C2-E397-41BA-A80A-D25235D1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1139" y="6506615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5530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-1693521" y="1733496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" y="51090"/>
            <a:ext cx="1701679" cy="6820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60D579-FDD6-7A4B-92F5-927FD9A03A3E}"/>
              </a:ext>
            </a:extLst>
          </p:cNvPr>
          <p:cNvSpPr/>
          <p:nvPr/>
        </p:nvSpPr>
        <p:spPr>
          <a:xfrm>
            <a:off x="1472490" y="2177929"/>
            <a:ext cx="27077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концепции и бюджета проекта </a:t>
            </a:r>
          </a:p>
          <a:p>
            <a:pPr lvl="0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проектного офиса с представителями РОИВ регионов - членов МАСС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8FC5E5-0384-9240-BFB9-5EE8CC422706}"/>
              </a:ext>
            </a:extLst>
          </p:cNvPr>
          <p:cNvSpPr/>
          <p:nvPr/>
        </p:nvSpPr>
        <p:spPr>
          <a:xfrm flipV="1">
            <a:off x="293474" y="3717811"/>
            <a:ext cx="3245277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1CD575-110B-D34D-9573-F82E53333EE8}"/>
              </a:ext>
            </a:extLst>
          </p:cNvPr>
          <p:cNvSpPr/>
          <p:nvPr/>
        </p:nvSpPr>
        <p:spPr>
          <a:xfrm>
            <a:off x="206189" y="1974768"/>
            <a:ext cx="1267414" cy="1522800"/>
          </a:xfrm>
          <a:prstGeom prst="rect">
            <a:avLst/>
          </a:prstGeom>
          <a:solidFill>
            <a:srgbClr val="0070C0"/>
          </a:solidFill>
        </p:spPr>
        <p:txBody>
          <a:bodyPr wrap="none">
            <a:no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15.12.2019</a:t>
            </a: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35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 descr="Рост объемов бизнеса">
            <a:extLst>
              <a:ext uri="{FF2B5EF4-FFF2-40B4-BE49-F238E27FC236}">
                <a16:creationId xmlns:a16="http://schemas.microsoft.com/office/drawing/2014/main" id="{7CA04837-36F4-364B-BC0C-872820AD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01" y="2783431"/>
            <a:ext cx="791864" cy="79186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254186C-D1FE-49C7-A531-EDFD902AC410}"/>
              </a:ext>
            </a:extLst>
          </p:cNvPr>
          <p:cNvSpPr/>
          <p:nvPr/>
        </p:nvSpPr>
        <p:spPr>
          <a:xfrm rot="5400000" flipV="1">
            <a:off x="2514133" y="3761790"/>
            <a:ext cx="3398464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700AE2-3EFA-4976-80D7-00DD48892531}"/>
              </a:ext>
            </a:extLst>
          </p:cNvPr>
          <p:cNvSpPr/>
          <p:nvPr/>
        </p:nvSpPr>
        <p:spPr>
          <a:xfrm>
            <a:off x="3883590" y="2218776"/>
            <a:ext cx="5113793" cy="96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концепция и бюджет проекта</a:t>
            </a:r>
          </a:p>
          <a:p>
            <a:pPr marL="600075" lvl="1" indent="-257175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проектный офис, в состав которого вошли заместители ВДЛ регионов, курирующие предметные сферы проекта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8710FF-97EE-4958-92C6-F815E1EF8194}"/>
              </a:ext>
            </a:extLst>
          </p:cNvPr>
          <p:cNvSpPr/>
          <p:nvPr/>
        </p:nvSpPr>
        <p:spPr>
          <a:xfrm>
            <a:off x="6003436" y="1283464"/>
            <a:ext cx="1902032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17A7B8A-AE5B-4AEF-9608-E990BA65EF43}"/>
              </a:ext>
            </a:extLst>
          </p:cNvPr>
          <p:cNvSpPr/>
          <p:nvPr/>
        </p:nvSpPr>
        <p:spPr>
          <a:xfrm>
            <a:off x="4864910" y="3713386"/>
            <a:ext cx="3610866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069FD95-E582-4335-A604-1A0F0AC199EC}"/>
              </a:ext>
            </a:extLst>
          </p:cNvPr>
          <p:cNvSpPr/>
          <p:nvPr/>
        </p:nvSpPr>
        <p:spPr>
          <a:xfrm>
            <a:off x="1565822" y="1296178"/>
            <a:ext cx="1902032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Содержание: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69D17D3-7367-4153-AB78-40269671DCA1}"/>
              </a:ext>
            </a:extLst>
          </p:cNvPr>
          <p:cNvSpPr/>
          <p:nvPr/>
        </p:nvSpPr>
        <p:spPr>
          <a:xfrm>
            <a:off x="393388" y="1860937"/>
            <a:ext cx="3183419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75F5ECC-193F-4015-9F61-1F81F7759BA0}"/>
              </a:ext>
            </a:extLst>
          </p:cNvPr>
          <p:cNvSpPr/>
          <p:nvPr/>
        </p:nvSpPr>
        <p:spPr>
          <a:xfrm>
            <a:off x="4958794" y="1855678"/>
            <a:ext cx="3390484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698844-0043-4C99-9CF3-036CEE26CFFD}"/>
              </a:ext>
            </a:extLst>
          </p:cNvPr>
          <p:cNvSpPr txBox="1"/>
          <p:nvPr/>
        </p:nvSpPr>
        <p:spPr>
          <a:xfrm>
            <a:off x="389382" y="93359"/>
            <a:ext cx="855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первого этапа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EE47A0-E560-AE48-8026-4AD470D33463}"/>
              </a:ext>
            </a:extLst>
          </p:cNvPr>
          <p:cNvSpPr/>
          <p:nvPr/>
        </p:nvSpPr>
        <p:spPr>
          <a:xfrm>
            <a:off x="206188" y="4043542"/>
            <a:ext cx="1266300" cy="1522800"/>
          </a:xfrm>
          <a:prstGeom prst="rect">
            <a:avLst/>
          </a:prstGeom>
          <a:solidFill>
            <a:srgbClr val="0070C0"/>
          </a:solidFill>
        </p:spPr>
        <p:txBody>
          <a:bodyPr wrap="none">
            <a:no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01.03.2020</a:t>
            </a: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4E952F0-1A38-364A-9923-47CE22E9E45F}"/>
              </a:ext>
            </a:extLst>
          </p:cNvPr>
          <p:cNvSpPr/>
          <p:nvPr/>
        </p:nvSpPr>
        <p:spPr>
          <a:xfrm>
            <a:off x="1482238" y="4085423"/>
            <a:ext cx="2682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перспективных рынков для экспорта продукции регионов Сибири</a:t>
            </a:r>
          </a:p>
          <a:p>
            <a:pPr algn="just"/>
            <a:endParaRPr lang="ru-RU" sz="135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202A2-0786-2844-BB9C-94F81982D8FF}"/>
              </a:ext>
            </a:extLst>
          </p:cNvPr>
          <p:cNvSpPr/>
          <p:nvPr/>
        </p:nvSpPr>
        <p:spPr>
          <a:xfrm>
            <a:off x="4259483" y="4097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перспективные потребители сибирских продуктов на мировых рынках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предложения по выходу сибирских товаров на перспективные международные рынки</a:t>
            </a:r>
          </a:p>
        </p:txBody>
      </p:sp>
      <p:grpSp>
        <p:nvGrpSpPr>
          <p:cNvPr id="28" name="Рисунок 25" descr="Земной шар с очертаниями Азии">
            <a:extLst>
              <a:ext uri="{FF2B5EF4-FFF2-40B4-BE49-F238E27FC236}">
                <a16:creationId xmlns:a16="http://schemas.microsoft.com/office/drawing/2014/main" id="{7607E569-DDA2-0642-B58F-DEF8EF6B561A}"/>
              </a:ext>
            </a:extLst>
          </p:cNvPr>
          <p:cNvGrpSpPr/>
          <p:nvPr/>
        </p:nvGrpSpPr>
        <p:grpSpPr>
          <a:xfrm>
            <a:off x="319320" y="4615647"/>
            <a:ext cx="960475" cy="1039973"/>
            <a:chOff x="5442643" y="1223373"/>
            <a:chExt cx="914400" cy="914400"/>
          </a:xfrm>
        </p:grpSpPr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B4FA766C-C074-6449-8CF0-CB67A06A8502}"/>
                </a:ext>
              </a:extLst>
            </p:cNvPr>
            <p:cNvSpPr/>
            <p:nvPr/>
          </p:nvSpPr>
          <p:spPr>
            <a:xfrm>
              <a:off x="6079380" y="1558748"/>
              <a:ext cx="58812" cy="68716"/>
            </a:xfrm>
            <a:custGeom>
              <a:avLst/>
              <a:gdLst>
                <a:gd name="connsiteX0" fmla="*/ 9914 w 58812"/>
                <a:gd name="connsiteY0" fmla="*/ 68389 h 68716"/>
                <a:gd name="connsiteX1" fmla="*/ 57539 w 58812"/>
                <a:gd name="connsiteY1" fmla="*/ 1714 h 68716"/>
                <a:gd name="connsiteX2" fmla="*/ 48014 w 58812"/>
                <a:gd name="connsiteY2" fmla="*/ 1714 h 68716"/>
                <a:gd name="connsiteX3" fmla="*/ 389 w 58812"/>
                <a:gd name="connsiteY3" fmla="*/ 58864 h 68716"/>
                <a:gd name="connsiteX4" fmla="*/ 9914 w 58812"/>
                <a:gd name="connsiteY4" fmla="*/ 68389 h 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12" h="68716">
                  <a:moveTo>
                    <a:pt x="9914" y="68389"/>
                  </a:moveTo>
                  <a:cubicBezTo>
                    <a:pt x="35727" y="50959"/>
                    <a:pt x="65350" y="31432"/>
                    <a:pt x="57539" y="1714"/>
                  </a:cubicBezTo>
                  <a:cubicBezTo>
                    <a:pt x="56968" y="-571"/>
                    <a:pt x="48586" y="-571"/>
                    <a:pt x="48014" y="1714"/>
                  </a:cubicBezTo>
                  <a:cubicBezTo>
                    <a:pt x="44109" y="18383"/>
                    <a:pt x="40109" y="33433"/>
                    <a:pt x="389" y="58864"/>
                  </a:cubicBezTo>
                  <a:cubicBezTo>
                    <a:pt x="-1897" y="60293"/>
                    <a:pt x="6485" y="70676"/>
                    <a:pt x="9914" y="683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E86CDB3A-56D0-E04F-BAD0-CCC61E6F22A6}"/>
                </a:ext>
              </a:extLst>
            </p:cNvPr>
            <p:cNvSpPr/>
            <p:nvPr/>
          </p:nvSpPr>
          <p:spPr>
            <a:xfrm>
              <a:off x="5971317" y="1771141"/>
              <a:ext cx="60354" cy="65837"/>
            </a:xfrm>
            <a:custGeom>
              <a:avLst/>
              <a:gdLst>
                <a:gd name="connsiteX0" fmla="*/ 3773 w 60354"/>
                <a:gd name="connsiteY0" fmla="*/ 32685 h 65837"/>
                <a:gd name="connsiteX1" fmla="*/ 28538 w 60354"/>
                <a:gd name="connsiteY1" fmla="*/ 19159 h 65837"/>
                <a:gd name="connsiteX2" fmla="*/ 42826 w 60354"/>
                <a:gd name="connsiteY2" fmla="*/ 1252 h 65837"/>
                <a:gd name="connsiteX3" fmla="*/ 48065 w 60354"/>
                <a:gd name="connsiteY3" fmla="*/ 14 h 65837"/>
                <a:gd name="connsiteX4" fmla="*/ 51303 w 60354"/>
                <a:gd name="connsiteY4" fmla="*/ 3157 h 65837"/>
                <a:gd name="connsiteX5" fmla="*/ 60066 w 60354"/>
                <a:gd name="connsiteY5" fmla="*/ 9539 h 65837"/>
                <a:gd name="connsiteX6" fmla="*/ 59304 w 60354"/>
                <a:gd name="connsiteY6" fmla="*/ 11920 h 65837"/>
                <a:gd name="connsiteX7" fmla="*/ 59304 w 60354"/>
                <a:gd name="connsiteY7" fmla="*/ 11920 h 65837"/>
                <a:gd name="connsiteX8" fmla="*/ 55304 w 60354"/>
                <a:gd name="connsiteY8" fmla="*/ 12778 h 65837"/>
                <a:gd name="connsiteX9" fmla="*/ 56066 w 60354"/>
                <a:gd name="connsiteY9" fmla="*/ 15921 h 65837"/>
                <a:gd name="connsiteX10" fmla="*/ 47303 w 60354"/>
                <a:gd name="connsiteY10" fmla="*/ 22303 h 65837"/>
                <a:gd name="connsiteX11" fmla="*/ 51303 w 60354"/>
                <a:gd name="connsiteY11" fmla="*/ 27065 h 65837"/>
                <a:gd name="connsiteX12" fmla="*/ 57685 w 60354"/>
                <a:gd name="connsiteY12" fmla="*/ 35066 h 65837"/>
                <a:gd name="connsiteX13" fmla="*/ 48160 w 60354"/>
                <a:gd name="connsiteY13" fmla="*/ 45448 h 65837"/>
                <a:gd name="connsiteX14" fmla="*/ 43397 w 60354"/>
                <a:gd name="connsiteY14" fmla="*/ 55831 h 65837"/>
                <a:gd name="connsiteX15" fmla="*/ 41016 w 60354"/>
                <a:gd name="connsiteY15" fmla="*/ 64594 h 65837"/>
                <a:gd name="connsiteX16" fmla="*/ 33872 w 60354"/>
                <a:gd name="connsiteY16" fmla="*/ 65451 h 65837"/>
                <a:gd name="connsiteX17" fmla="*/ 7012 w 60354"/>
                <a:gd name="connsiteY17" fmla="*/ 61831 h 65837"/>
                <a:gd name="connsiteX18" fmla="*/ 6155 w 60354"/>
                <a:gd name="connsiteY18" fmla="*/ 53830 h 65837"/>
                <a:gd name="connsiteX19" fmla="*/ 1773 w 60354"/>
                <a:gd name="connsiteY19" fmla="*/ 50211 h 65837"/>
                <a:gd name="connsiteX20" fmla="*/ 3773 w 60354"/>
                <a:gd name="connsiteY20" fmla="*/ 32685 h 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354" h="65837">
                  <a:moveTo>
                    <a:pt x="3773" y="32685"/>
                  </a:moveTo>
                  <a:cubicBezTo>
                    <a:pt x="6059" y="30780"/>
                    <a:pt x="26538" y="23160"/>
                    <a:pt x="28538" y="19159"/>
                  </a:cubicBezTo>
                  <a:cubicBezTo>
                    <a:pt x="32016" y="12270"/>
                    <a:pt x="36880" y="6173"/>
                    <a:pt x="42826" y="1252"/>
                  </a:cubicBezTo>
                  <a:cubicBezTo>
                    <a:pt x="44417" y="345"/>
                    <a:pt x="46236" y="-86"/>
                    <a:pt x="48065" y="14"/>
                  </a:cubicBezTo>
                  <a:lnTo>
                    <a:pt x="51303" y="3157"/>
                  </a:lnTo>
                  <a:cubicBezTo>
                    <a:pt x="54352" y="5102"/>
                    <a:pt x="57279" y="7234"/>
                    <a:pt x="60066" y="9539"/>
                  </a:cubicBezTo>
                  <a:cubicBezTo>
                    <a:pt x="61019" y="10777"/>
                    <a:pt x="59304" y="11920"/>
                    <a:pt x="59304" y="11920"/>
                  </a:cubicBezTo>
                  <a:lnTo>
                    <a:pt x="59304" y="11920"/>
                  </a:lnTo>
                  <a:lnTo>
                    <a:pt x="55304" y="12778"/>
                  </a:lnTo>
                  <a:cubicBezTo>
                    <a:pt x="55621" y="13809"/>
                    <a:pt x="55875" y="14859"/>
                    <a:pt x="56066" y="15921"/>
                  </a:cubicBezTo>
                  <a:cubicBezTo>
                    <a:pt x="56066" y="18016"/>
                    <a:pt x="47303" y="22303"/>
                    <a:pt x="47303" y="22303"/>
                  </a:cubicBezTo>
                  <a:lnTo>
                    <a:pt x="51303" y="27065"/>
                  </a:lnTo>
                  <a:cubicBezTo>
                    <a:pt x="51303" y="27065"/>
                    <a:pt x="61590" y="28589"/>
                    <a:pt x="57685" y="35066"/>
                  </a:cubicBezTo>
                  <a:lnTo>
                    <a:pt x="48160" y="45448"/>
                  </a:lnTo>
                  <a:lnTo>
                    <a:pt x="43397" y="55831"/>
                  </a:lnTo>
                  <a:cubicBezTo>
                    <a:pt x="43397" y="55831"/>
                    <a:pt x="43397" y="63070"/>
                    <a:pt x="41016" y="64594"/>
                  </a:cubicBezTo>
                  <a:cubicBezTo>
                    <a:pt x="38635" y="66118"/>
                    <a:pt x="37778" y="63832"/>
                    <a:pt x="33872" y="65451"/>
                  </a:cubicBezTo>
                  <a:cubicBezTo>
                    <a:pt x="24757" y="66547"/>
                    <a:pt x="15512" y="65301"/>
                    <a:pt x="7012" y="61831"/>
                  </a:cubicBezTo>
                  <a:cubicBezTo>
                    <a:pt x="6110" y="59267"/>
                    <a:pt x="5815" y="56528"/>
                    <a:pt x="6155" y="53830"/>
                  </a:cubicBezTo>
                  <a:cubicBezTo>
                    <a:pt x="6155" y="53830"/>
                    <a:pt x="4250" y="53830"/>
                    <a:pt x="1773" y="50211"/>
                  </a:cubicBezTo>
                  <a:cubicBezTo>
                    <a:pt x="-1183" y="44505"/>
                    <a:pt x="-393" y="37578"/>
                    <a:pt x="3773" y="326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F4999574-01E0-3542-AE1F-86EAAFF34F51}"/>
                </a:ext>
              </a:extLst>
            </p:cNvPr>
            <p:cNvSpPr/>
            <p:nvPr/>
          </p:nvSpPr>
          <p:spPr>
            <a:xfrm>
              <a:off x="5883481" y="1786098"/>
              <a:ext cx="69040" cy="66386"/>
            </a:xfrm>
            <a:custGeom>
              <a:avLst/>
              <a:gdLst>
                <a:gd name="connsiteX0" fmla="*/ 54938 w 69040"/>
                <a:gd name="connsiteY0" fmla="*/ 60876 h 66386"/>
                <a:gd name="connsiteX1" fmla="*/ 30935 w 69040"/>
                <a:gd name="connsiteY1" fmla="*/ 36111 h 66386"/>
                <a:gd name="connsiteX2" fmla="*/ 25410 w 69040"/>
                <a:gd name="connsiteY2" fmla="*/ 31348 h 66386"/>
                <a:gd name="connsiteX3" fmla="*/ 7789 w 69040"/>
                <a:gd name="connsiteY3" fmla="*/ 9727 h 66386"/>
                <a:gd name="connsiteX4" fmla="*/ 1407 w 69040"/>
                <a:gd name="connsiteY4" fmla="*/ 3345 h 66386"/>
                <a:gd name="connsiteX5" fmla="*/ 645 w 69040"/>
                <a:gd name="connsiteY5" fmla="*/ 202 h 66386"/>
                <a:gd name="connsiteX6" fmla="*/ 15028 w 69040"/>
                <a:gd name="connsiteY6" fmla="*/ 1821 h 66386"/>
                <a:gd name="connsiteX7" fmla="*/ 34935 w 69040"/>
                <a:gd name="connsiteY7" fmla="*/ 20109 h 66386"/>
                <a:gd name="connsiteX8" fmla="*/ 41317 w 69040"/>
                <a:gd name="connsiteY8" fmla="*/ 20109 h 66386"/>
                <a:gd name="connsiteX9" fmla="*/ 50080 w 69040"/>
                <a:gd name="connsiteY9" fmla="*/ 28872 h 66386"/>
                <a:gd name="connsiteX10" fmla="*/ 54938 w 69040"/>
                <a:gd name="connsiteY10" fmla="*/ 31348 h 66386"/>
                <a:gd name="connsiteX11" fmla="*/ 58081 w 69040"/>
                <a:gd name="connsiteY11" fmla="*/ 38492 h 66386"/>
                <a:gd name="connsiteX12" fmla="*/ 65320 w 69040"/>
                <a:gd name="connsiteY12" fmla="*/ 45636 h 66386"/>
                <a:gd name="connsiteX13" fmla="*/ 68463 w 69040"/>
                <a:gd name="connsiteY13" fmla="*/ 49637 h 66386"/>
                <a:gd name="connsiteX14" fmla="*/ 66844 w 69040"/>
                <a:gd name="connsiteY14" fmla="*/ 56876 h 66386"/>
                <a:gd name="connsiteX15" fmla="*/ 66844 w 69040"/>
                <a:gd name="connsiteY15" fmla="*/ 65639 h 66386"/>
                <a:gd name="connsiteX16" fmla="*/ 54938 w 69040"/>
                <a:gd name="connsiteY16" fmla="*/ 60876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040" h="66386">
                  <a:moveTo>
                    <a:pt x="54938" y="60876"/>
                  </a:moveTo>
                  <a:cubicBezTo>
                    <a:pt x="46130" y="53444"/>
                    <a:pt x="38088" y="45147"/>
                    <a:pt x="30935" y="36111"/>
                  </a:cubicBezTo>
                  <a:lnTo>
                    <a:pt x="25410" y="31348"/>
                  </a:lnTo>
                  <a:lnTo>
                    <a:pt x="7789" y="9727"/>
                  </a:lnTo>
                  <a:lnTo>
                    <a:pt x="1407" y="3345"/>
                  </a:lnTo>
                  <a:cubicBezTo>
                    <a:pt x="1407" y="3345"/>
                    <a:pt x="-1164" y="964"/>
                    <a:pt x="645" y="202"/>
                  </a:cubicBezTo>
                  <a:cubicBezTo>
                    <a:pt x="5500" y="-340"/>
                    <a:pt x="10415" y="213"/>
                    <a:pt x="15028" y="1821"/>
                  </a:cubicBezTo>
                  <a:cubicBezTo>
                    <a:pt x="17790" y="3155"/>
                    <a:pt x="32364" y="20204"/>
                    <a:pt x="34935" y="20109"/>
                  </a:cubicBezTo>
                  <a:cubicBezTo>
                    <a:pt x="37507" y="20014"/>
                    <a:pt x="39222" y="18966"/>
                    <a:pt x="41317" y="20109"/>
                  </a:cubicBezTo>
                  <a:cubicBezTo>
                    <a:pt x="44476" y="22782"/>
                    <a:pt x="47407" y="25713"/>
                    <a:pt x="50080" y="28872"/>
                  </a:cubicBezTo>
                  <a:cubicBezTo>
                    <a:pt x="51794" y="29497"/>
                    <a:pt x="53425" y="30329"/>
                    <a:pt x="54938" y="31348"/>
                  </a:cubicBezTo>
                  <a:cubicBezTo>
                    <a:pt x="56376" y="33538"/>
                    <a:pt x="57438" y="35953"/>
                    <a:pt x="58081" y="38492"/>
                  </a:cubicBezTo>
                  <a:cubicBezTo>
                    <a:pt x="59841" y="41455"/>
                    <a:pt x="62335" y="43915"/>
                    <a:pt x="65320" y="45636"/>
                  </a:cubicBezTo>
                  <a:cubicBezTo>
                    <a:pt x="71035" y="49637"/>
                    <a:pt x="68463" y="49637"/>
                    <a:pt x="68463" y="49637"/>
                  </a:cubicBezTo>
                  <a:lnTo>
                    <a:pt x="66844" y="56876"/>
                  </a:lnTo>
                  <a:cubicBezTo>
                    <a:pt x="66844" y="56876"/>
                    <a:pt x="68559" y="64019"/>
                    <a:pt x="66844" y="65639"/>
                  </a:cubicBezTo>
                  <a:cubicBezTo>
                    <a:pt x="65129" y="67258"/>
                    <a:pt x="63415" y="66496"/>
                    <a:pt x="54938" y="608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1BB8967C-9337-EC44-99AA-AAE72AEAD0F4}"/>
                </a:ext>
              </a:extLst>
            </p:cNvPr>
            <p:cNvSpPr/>
            <p:nvPr/>
          </p:nvSpPr>
          <p:spPr>
            <a:xfrm>
              <a:off x="5535035" y="1309098"/>
              <a:ext cx="723899" cy="723900"/>
            </a:xfrm>
            <a:custGeom>
              <a:avLst/>
              <a:gdLst>
                <a:gd name="connsiteX0" fmla="*/ 361950 w 723899"/>
                <a:gd name="connsiteY0" fmla="*/ 0 h 723900"/>
                <a:gd name="connsiteX1" fmla="*/ 0 w 723899"/>
                <a:gd name="connsiteY1" fmla="*/ 361950 h 723900"/>
                <a:gd name="connsiteX2" fmla="*/ 361950 w 723899"/>
                <a:gd name="connsiteY2" fmla="*/ 723900 h 723900"/>
                <a:gd name="connsiteX3" fmla="*/ 723900 w 723899"/>
                <a:gd name="connsiteY3" fmla="*/ 361950 h 723900"/>
                <a:gd name="connsiteX4" fmla="*/ 361950 w 723899"/>
                <a:gd name="connsiteY4" fmla="*/ 0 h 723900"/>
                <a:gd name="connsiteX5" fmla="*/ 535591 w 723899"/>
                <a:gd name="connsiteY5" fmla="*/ 88773 h 723900"/>
                <a:gd name="connsiteX6" fmla="*/ 534162 w 723899"/>
                <a:gd name="connsiteY6" fmla="*/ 97250 h 723900"/>
                <a:gd name="connsiteX7" fmla="*/ 496062 w 723899"/>
                <a:gd name="connsiteY7" fmla="*/ 97250 h 723900"/>
                <a:gd name="connsiteX8" fmla="*/ 438912 w 723899"/>
                <a:gd name="connsiteY8" fmla="*/ 106775 h 723900"/>
                <a:gd name="connsiteX9" fmla="*/ 410337 w 723899"/>
                <a:gd name="connsiteY9" fmla="*/ 116300 h 723900"/>
                <a:gd name="connsiteX10" fmla="*/ 400812 w 723899"/>
                <a:gd name="connsiteY10" fmla="*/ 97250 h 723900"/>
                <a:gd name="connsiteX11" fmla="*/ 286512 w 723899"/>
                <a:gd name="connsiteY11" fmla="*/ 106775 h 723900"/>
                <a:gd name="connsiteX12" fmla="*/ 222409 w 723899"/>
                <a:gd name="connsiteY12" fmla="*/ 117443 h 723900"/>
                <a:gd name="connsiteX13" fmla="*/ 200787 w 723899"/>
                <a:gd name="connsiteY13" fmla="*/ 106775 h 723900"/>
                <a:gd name="connsiteX14" fmla="*/ 191262 w 723899"/>
                <a:gd name="connsiteY14" fmla="*/ 87725 h 723900"/>
                <a:gd name="connsiteX15" fmla="*/ 190691 w 723899"/>
                <a:gd name="connsiteY15" fmla="*/ 87249 h 723900"/>
                <a:gd name="connsiteX16" fmla="*/ 535591 w 723899"/>
                <a:gd name="connsiteY16" fmla="*/ 88773 h 723900"/>
                <a:gd name="connsiteX17" fmla="*/ 571976 w 723899"/>
                <a:gd name="connsiteY17" fmla="*/ 115729 h 723900"/>
                <a:gd name="connsiteX18" fmla="*/ 608864 w 723899"/>
                <a:gd name="connsiteY18" fmla="*/ 571152 h 723900"/>
                <a:gd name="connsiteX19" fmla="*/ 604933 w 723899"/>
                <a:gd name="connsiteY19" fmla="*/ 575691 h 723900"/>
                <a:gd name="connsiteX20" fmla="*/ 603028 w 723899"/>
                <a:gd name="connsiteY20" fmla="*/ 574453 h 723900"/>
                <a:gd name="connsiteX21" fmla="*/ 604552 w 723899"/>
                <a:gd name="connsiteY21" fmla="*/ 570452 h 723900"/>
                <a:gd name="connsiteX22" fmla="*/ 608171 w 723899"/>
                <a:gd name="connsiteY22" fmla="*/ 568452 h 723900"/>
                <a:gd name="connsiteX23" fmla="*/ 609029 w 723899"/>
                <a:gd name="connsiteY23" fmla="*/ 558451 h 723900"/>
                <a:gd name="connsiteX24" fmla="*/ 607409 w 723899"/>
                <a:gd name="connsiteY24" fmla="*/ 554450 h 723900"/>
                <a:gd name="connsiteX25" fmla="*/ 604171 w 723899"/>
                <a:gd name="connsiteY25" fmla="*/ 541877 h 723900"/>
                <a:gd name="connsiteX26" fmla="*/ 604171 w 723899"/>
                <a:gd name="connsiteY26" fmla="*/ 539020 h 723900"/>
                <a:gd name="connsiteX27" fmla="*/ 598551 w 723899"/>
                <a:gd name="connsiteY27" fmla="*/ 546354 h 723900"/>
                <a:gd name="connsiteX28" fmla="*/ 594836 w 723899"/>
                <a:gd name="connsiteY28" fmla="*/ 560451 h 723900"/>
                <a:gd name="connsiteX29" fmla="*/ 583883 w 723899"/>
                <a:gd name="connsiteY29" fmla="*/ 577025 h 723900"/>
                <a:gd name="connsiteX30" fmla="*/ 567785 w 723899"/>
                <a:gd name="connsiteY30" fmla="*/ 556451 h 723900"/>
                <a:gd name="connsiteX31" fmla="*/ 568547 w 723899"/>
                <a:gd name="connsiteY31" fmla="*/ 554831 h 723900"/>
                <a:gd name="connsiteX32" fmla="*/ 573500 w 723899"/>
                <a:gd name="connsiteY32" fmla="*/ 551593 h 723900"/>
                <a:gd name="connsiteX33" fmla="*/ 577882 w 723899"/>
                <a:gd name="connsiteY33" fmla="*/ 547783 h 723900"/>
                <a:gd name="connsiteX34" fmla="*/ 575786 w 723899"/>
                <a:gd name="connsiteY34" fmla="*/ 544449 h 723900"/>
                <a:gd name="connsiteX35" fmla="*/ 572548 w 723899"/>
                <a:gd name="connsiteY35" fmla="*/ 545306 h 723900"/>
                <a:gd name="connsiteX36" fmla="*/ 570167 w 723899"/>
                <a:gd name="connsiteY36" fmla="*/ 543306 h 723900"/>
                <a:gd name="connsiteX37" fmla="*/ 560642 w 723899"/>
                <a:gd name="connsiteY37" fmla="*/ 539972 h 723900"/>
                <a:gd name="connsiteX38" fmla="*/ 557213 w 723899"/>
                <a:gd name="connsiteY38" fmla="*/ 539972 h 723900"/>
                <a:gd name="connsiteX39" fmla="*/ 554736 w 723899"/>
                <a:gd name="connsiteY39" fmla="*/ 545973 h 723900"/>
                <a:gd name="connsiteX40" fmla="*/ 548926 w 723899"/>
                <a:gd name="connsiteY40" fmla="*/ 552640 h 723900"/>
                <a:gd name="connsiteX41" fmla="*/ 525494 w 723899"/>
                <a:gd name="connsiteY41" fmla="*/ 567023 h 723900"/>
                <a:gd name="connsiteX42" fmla="*/ 517208 w 723899"/>
                <a:gd name="connsiteY42" fmla="*/ 571500 h 723900"/>
                <a:gd name="connsiteX43" fmla="*/ 506730 w 723899"/>
                <a:gd name="connsiteY43" fmla="*/ 581025 h 723900"/>
                <a:gd name="connsiteX44" fmla="*/ 469487 w 723899"/>
                <a:gd name="connsiteY44" fmla="*/ 604838 h 723900"/>
                <a:gd name="connsiteX45" fmla="*/ 459962 w 723899"/>
                <a:gd name="connsiteY45" fmla="*/ 606552 h 723900"/>
                <a:gd name="connsiteX46" fmla="*/ 448342 w 723899"/>
                <a:gd name="connsiteY46" fmla="*/ 628650 h 723900"/>
                <a:gd name="connsiteX47" fmla="*/ 441770 w 723899"/>
                <a:gd name="connsiteY47" fmla="*/ 636842 h 723900"/>
                <a:gd name="connsiteX48" fmla="*/ 445770 w 723899"/>
                <a:gd name="connsiteY48" fmla="*/ 653129 h 723900"/>
                <a:gd name="connsiteX49" fmla="*/ 445770 w 723899"/>
                <a:gd name="connsiteY49" fmla="*/ 659130 h 723900"/>
                <a:gd name="connsiteX50" fmla="*/ 442532 w 723899"/>
                <a:gd name="connsiteY50" fmla="*/ 661511 h 723900"/>
                <a:gd name="connsiteX51" fmla="*/ 442532 w 723899"/>
                <a:gd name="connsiteY51" fmla="*/ 663131 h 723900"/>
                <a:gd name="connsiteX52" fmla="*/ 449104 w 723899"/>
                <a:gd name="connsiteY52" fmla="*/ 665512 h 723900"/>
                <a:gd name="connsiteX53" fmla="*/ 452152 w 723899"/>
                <a:gd name="connsiteY53" fmla="*/ 655511 h 723900"/>
                <a:gd name="connsiteX54" fmla="*/ 457676 w 723899"/>
                <a:gd name="connsiteY54" fmla="*/ 653225 h 723900"/>
                <a:gd name="connsiteX55" fmla="*/ 472726 w 723899"/>
                <a:gd name="connsiteY55" fmla="*/ 651224 h 723900"/>
                <a:gd name="connsiteX56" fmla="*/ 495110 w 723899"/>
                <a:gd name="connsiteY56" fmla="*/ 653606 h 723900"/>
                <a:gd name="connsiteX57" fmla="*/ 504635 w 723899"/>
                <a:gd name="connsiteY57" fmla="*/ 652272 h 723900"/>
                <a:gd name="connsiteX58" fmla="*/ 71215 w 723899"/>
                <a:gd name="connsiteY58" fmla="*/ 504270 h 723900"/>
                <a:gd name="connsiteX59" fmla="*/ 39624 w 723899"/>
                <a:gd name="connsiteY59" fmla="*/ 393192 h 723900"/>
                <a:gd name="connsiteX60" fmla="*/ 140780 w 723899"/>
                <a:gd name="connsiteY60" fmla="*/ 363855 h 723900"/>
                <a:gd name="connsiteX61" fmla="*/ 129826 w 723899"/>
                <a:gd name="connsiteY61" fmla="*/ 339757 h 723900"/>
                <a:gd name="connsiteX62" fmla="*/ 188309 w 723899"/>
                <a:gd name="connsiteY62" fmla="*/ 349282 h 723900"/>
                <a:gd name="connsiteX63" fmla="*/ 194310 w 723899"/>
                <a:gd name="connsiteY63" fmla="*/ 368332 h 723900"/>
                <a:gd name="connsiteX64" fmla="*/ 216313 w 723899"/>
                <a:gd name="connsiteY64" fmla="*/ 423005 h 723900"/>
                <a:gd name="connsiteX65" fmla="*/ 239840 w 723899"/>
                <a:gd name="connsiteY65" fmla="*/ 457105 h 723900"/>
                <a:gd name="connsiteX66" fmla="*/ 248221 w 723899"/>
                <a:gd name="connsiteY66" fmla="*/ 429768 h 723900"/>
                <a:gd name="connsiteX67" fmla="*/ 253270 w 723899"/>
                <a:gd name="connsiteY67" fmla="*/ 409861 h 723900"/>
                <a:gd name="connsiteX68" fmla="*/ 296418 w 723899"/>
                <a:gd name="connsiteY68" fmla="*/ 383476 h 723900"/>
                <a:gd name="connsiteX69" fmla="*/ 314230 w 723899"/>
                <a:gd name="connsiteY69" fmla="*/ 366808 h 723900"/>
                <a:gd name="connsiteX70" fmla="*/ 329089 w 723899"/>
                <a:gd name="connsiteY70" fmla="*/ 381857 h 723900"/>
                <a:gd name="connsiteX71" fmla="*/ 342710 w 723899"/>
                <a:gd name="connsiteY71" fmla="*/ 400241 h 723900"/>
                <a:gd name="connsiteX72" fmla="*/ 348329 w 723899"/>
                <a:gd name="connsiteY72" fmla="*/ 419957 h 723900"/>
                <a:gd name="connsiteX73" fmla="*/ 354044 w 723899"/>
                <a:gd name="connsiteY73" fmla="*/ 418624 h 723900"/>
                <a:gd name="connsiteX74" fmla="*/ 380238 w 723899"/>
                <a:gd name="connsiteY74" fmla="*/ 487490 h 723900"/>
                <a:gd name="connsiteX75" fmla="*/ 408813 w 723899"/>
                <a:gd name="connsiteY75" fmla="*/ 503968 h 723900"/>
                <a:gd name="connsiteX76" fmla="*/ 380905 w 723899"/>
                <a:gd name="connsiteY76" fmla="*/ 431292 h 723900"/>
                <a:gd name="connsiteX77" fmla="*/ 405670 w 723899"/>
                <a:gd name="connsiteY77" fmla="*/ 444151 h 723900"/>
                <a:gd name="connsiteX78" fmla="*/ 431768 w 723899"/>
                <a:gd name="connsiteY78" fmla="*/ 444151 h 723900"/>
                <a:gd name="connsiteX79" fmla="*/ 421100 w 723899"/>
                <a:gd name="connsiteY79" fmla="*/ 403955 h 723900"/>
                <a:gd name="connsiteX80" fmla="*/ 428816 w 723899"/>
                <a:gd name="connsiteY80" fmla="*/ 378619 h 723900"/>
                <a:gd name="connsiteX81" fmla="*/ 441579 w 723899"/>
                <a:gd name="connsiteY81" fmla="*/ 388715 h 723900"/>
                <a:gd name="connsiteX82" fmla="*/ 472726 w 723899"/>
                <a:gd name="connsiteY82" fmla="*/ 368237 h 723900"/>
                <a:gd name="connsiteX83" fmla="*/ 500634 w 723899"/>
                <a:gd name="connsiteY83" fmla="*/ 332327 h 723900"/>
                <a:gd name="connsiteX84" fmla="*/ 481584 w 723899"/>
                <a:gd name="connsiteY84" fmla="*/ 297656 h 723900"/>
                <a:gd name="connsiteX85" fmla="*/ 507683 w 723899"/>
                <a:gd name="connsiteY85" fmla="*/ 276225 h 723900"/>
                <a:gd name="connsiteX86" fmla="*/ 519684 w 723899"/>
                <a:gd name="connsiteY86" fmla="*/ 302228 h 723900"/>
                <a:gd name="connsiteX87" fmla="*/ 529209 w 723899"/>
                <a:gd name="connsiteY87" fmla="*/ 283178 h 723900"/>
                <a:gd name="connsiteX88" fmla="*/ 519684 w 723899"/>
                <a:gd name="connsiteY88" fmla="*/ 264128 h 723900"/>
                <a:gd name="connsiteX89" fmla="*/ 557784 w 723899"/>
                <a:gd name="connsiteY89" fmla="*/ 226028 h 723900"/>
                <a:gd name="connsiteX90" fmla="*/ 548259 w 723899"/>
                <a:gd name="connsiteY90" fmla="*/ 185928 h 723900"/>
                <a:gd name="connsiteX91" fmla="*/ 514826 w 723899"/>
                <a:gd name="connsiteY91" fmla="*/ 180689 h 723900"/>
                <a:gd name="connsiteX92" fmla="*/ 525494 w 723899"/>
                <a:gd name="connsiteY92" fmla="*/ 154877 h 723900"/>
                <a:gd name="connsiteX93" fmla="*/ 548735 w 723899"/>
                <a:gd name="connsiteY93" fmla="*/ 149828 h 723900"/>
                <a:gd name="connsiteX94" fmla="*/ 558260 w 723899"/>
                <a:gd name="connsiteY94" fmla="*/ 140303 h 723900"/>
                <a:gd name="connsiteX95" fmla="*/ 567214 w 723899"/>
                <a:gd name="connsiteY95" fmla="*/ 156401 h 723900"/>
                <a:gd name="connsiteX96" fmla="*/ 572548 w 723899"/>
                <a:gd name="connsiteY96" fmla="*/ 135541 h 723900"/>
                <a:gd name="connsiteX97" fmla="*/ 572548 w 723899"/>
                <a:gd name="connsiteY97" fmla="*/ 118872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23899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535591" y="88773"/>
                  </a:moveTo>
                  <a:cubicBezTo>
                    <a:pt x="534257" y="89916"/>
                    <a:pt x="534162" y="92297"/>
                    <a:pt x="534162" y="97250"/>
                  </a:cubicBezTo>
                  <a:cubicBezTo>
                    <a:pt x="534162" y="106775"/>
                    <a:pt x="515112" y="97250"/>
                    <a:pt x="496062" y="97250"/>
                  </a:cubicBezTo>
                  <a:cubicBezTo>
                    <a:pt x="477012" y="97250"/>
                    <a:pt x="448437" y="106775"/>
                    <a:pt x="438912" y="106775"/>
                  </a:cubicBezTo>
                  <a:cubicBezTo>
                    <a:pt x="429387" y="106775"/>
                    <a:pt x="419862" y="116300"/>
                    <a:pt x="410337" y="116300"/>
                  </a:cubicBezTo>
                  <a:cubicBezTo>
                    <a:pt x="400812" y="116300"/>
                    <a:pt x="408813" y="102489"/>
                    <a:pt x="400812" y="97250"/>
                  </a:cubicBezTo>
                  <a:cubicBezTo>
                    <a:pt x="351663" y="64770"/>
                    <a:pt x="296037" y="116300"/>
                    <a:pt x="286512" y="106775"/>
                  </a:cubicBezTo>
                  <a:cubicBezTo>
                    <a:pt x="276987" y="97250"/>
                    <a:pt x="238887" y="116300"/>
                    <a:pt x="222409" y="117443"/>
                  </a:cubicBezTo>
                  <a:cubicBezTo>
                    <a:pt x="205931" y="118586"/>
                    <a:pt x="191262" y="116300"/>
                    <a:pt x="200787" y="106775"/>
                  </a:cubicBezTo>
                  <a:cubicBezTo>
                    <a:pt x="210312" y="97250"/>
                    <a:pt x="200787" y="97250"/>
                    <a:pt x="191262" y="87725"/>
                  </a:cubicBezTo>
                  <a:lnTo>
                    <a:pt x="190691" y="87249"/>
                  </a:lnTo>
                  <a:cubicBezTo>
                    <a:pt x="296323" y="21171"/>
                    <a:pt x="430547" y="21764"/>
                    <a:pt x="535591" y="88773"/>
                  </a:cubicBezTo>
                  <a:close/>
                  <a:moveTo>
                    <a:pt x="571976" y="115729"/>
                  </a:moveTo>
                  <a:cubicBezTo>
                    <a:pt x="707925" y="231304"/>
                    <a:pt x="724440" y="435205"/>
                    <a:pt x="608864" y="571152"/>
                  </a:cubicBezTo>
                  <a:cubicBezTo>
                    <a:pt x="607567" y="572677"/>
                    <a:pt x="606258" y="574191"/>
                    <a:pt x="604933" y="575691"/>
                  </a:cubicBezTo>
                  <a:cubicBezTo>
                    <a:pt x="603314" y="576548"/>
                    <a:pt x="603218" y="575691"/>
                    <a:pt x="603028" y="574453"/>
                  </a:cubicBezTo>
                  <a:cubicBezTo>
                    <a:pt x="602837" y="573215"/>
                    <a:pt x="603028" y="570452"/>
                    <a:pt x="604552" y="570452"/>
                  </a:cubicBezTo>
                  <a:cubicBezTo>
                    <a:pt x="606076" y="570452"/>
                    <a:pt x="607981" y="569500"/>
                    <a:pt x="608171" y="568452"/>
                  </a:cubicBezTo>
                  <a:cubicBezTo>
                    <a:pt x="608362" y="567404"/>
                    <a:pt x="608743" y="558927"/>
                    <a:pt x="609029" y="558451"/>
                  </a:cubicBezTo>
                  <a:cubicBezTo>
                    <a:pt x="609314" y="557975"/>
                    <a:pt x="607600" y="554927"/>
                    <a:pt x="607409" y="554450"/>
                  </a:cubicBezTo>
                  <a:cubicBezTo>
                    <a:pt x="605969" y="550360"/>
                    <a:pt x="604885" y="546154"/>
                    <a:pt x="604171" y="541877"/>
                  </a:cubicBezTo>
                  <a:cubicBezTo>
                    <a:pt x="604171" y="540258"/>
                    <a:pt x="604171" y="538925"/>
                    <a:pt x="604171" y="539020"/>
                  </a:cubicBezTo>
                  <a:cubicBezTo>
                    <a:pt x="601927" y="541156"/>
                    <a:pt x="600030" y="543631"/>
                    <a:pt x="598551" y="546354"/>
                  </a:cubicBezTo>
                  <a:cubicBezTo>
                    <a:pt x="596932" y="550640"/>
                    <a:pt x="596265" y="555117"/>
                    <a:pt x="594836" y="560451"/>
                  </a:cubicBezTo>
                  <a:cubicBezTo>
                    <a:pt x="593985" y="567387"/>
                    <a:pt x="589930" y="573522"/>
                    <a:pt x="583883" y="577025"/>
                  </a:cubicBezTo>
                  <a:cubicBezTo>
                    <a:pt x="578263" y="579596"/>
                    <a:pt x="567785" y="557117"/>
                    <a:pt x="567785" y="556451"/>
                  </a:cubicBezTo>
                  <a:cubicBezTo>
                    <a:pt x="567797" y="555827"/>
                    <a:pt x="568074" y="555238"/>
                    <a:pt x="568547" y="554831"/>
                  </a:cubicBezTo>
                  <a:cubicBezTo>
                    <a:pt x="570258" y="553846"/>
                    <a:pt x="571912" y="552765"/>
                    <a:pt x="573500" y="551593"/>
                  </a:cubicBezTo>
                  <a:cubicBezTo>
                    <a:pt x="575115" y="550512"/>
                    <a:pt x="576587" y="549232"/>
                    <a:pt x="577882" y="547783"/>
                  </a:cubicBezTo>
                  <a:cubicBezTo>
                    <a:pt x="577882" y="546163"/>
                    <a:pt x="576644" y="543782"/>
                    <a:pt x="575786" y="544449"/>
                  </a:cubicBezTo>
                  <a:cubicBezTo>
                    <a:pt x="574850" y="545125"/>
                    <a:pt x="573697" y="545431"/>
                    <a:pt x="572548" y="545306"/>
                  </a:cubicBezTo>
                  <a:cubicBezTo>
                    <a:pt x="571556" y="544919"/>
                    <a:pt x="570720" y="544216"/>
                    <a:pt x="570167" y="543306"/>
                  </a:cubicBezTo>
                  <a:cubicBezTo>
                    <a:pt x="567111" y="541880"/>
                    <a:pt x="563920" y="540763"/>
                    <a:pt x="560642" y="539972"/>
                  </a:cubicBezTo>
                  <a:cubicBezTo>
                    <a:pt x="559213" y="539972"/>
                    <a:pt x="558260" y="539020"/>
                    <a:pt x="557213" y="539972"/>
                  </a:cubicBezTo>
                  <a:cubicBezTo>
                    <a:pt x="556165" y="540925"/>
                    <a:pt x="554736" y="545973"/>
                    <a:pt x="554736" y="545973"/>
                  </a:cubicBezTo>
                  <a:cubicBezTo>
                    <a:pt x="554736" y="545973"/>
                    <a:pt x="548926" y="552640"/>
                    <a:pt x="548926" y="552640"/>
                  </a:cubicBezTo>
                  <a:cubicBezTo>
                    <a:pt x="548926" y="552640"/>
                    <a:pt x="529876" y="567690"/>
                    <a:pt x="525494" y="567023"/>
                  </a:cubicBezTo>
                  <a:cubicBezTo>
                    <a:pt x="521113" y="566357"/>
                    <a:pt x="517208" y="571500"/>
                    <a:pt x="517208" y="571500"/>
                  </a:cubicBezTo>
                  <a:cubicBezTo>
                    <a:pt x="514445" y="572072"/>
                    <a:pt x="507683" y="580263"/>
                    <a:pt x="506730" y="581025"/>
                  </a:cubicBezTo>
                  <a:cubicBezTo>
                    <a:pt x="505778" y="581787"/>
                    <a:pt x="475774" y="601694"/>
                    <a:pt x="469487" y="604838"/>
                  </a:cubicBezTo>
                  <a:cubicBezTo>
                    <a:pt x="466535" y="606266"/>
                    <a:pt x="460820" y="605600"/>
                    <a:pt x="459962" y="606552"/>
                  </a:cubicBezTo>
                  <a:cubicBezTo>
                    <a:pt x="454456" y="612937"/>
                    <a:pt x="450481" y="620495"/>
                    <a:pt x="448342" y="628650"/>
                  </a:cubicBezTo>
                  <a:cubicBezTo>
                    <a:pt x="448342" y="631508"/>
                    <a:pt x="442341" y="632841"/>
                    <a:pt x="441770" y="636842"/>
                  </a:cubicBezTo>
                  <a:cubicBezTo>
                    <a:pt x="440817" y="643223"/>
                    <a:pt x="445770" y="650081"/>
                    <a:pt x="445770" y="653129"/>
                  </a:cubicBezTo>
                  <a:cubicBezTo>
                    <a:pt x="445981" y="655124"/>
                    <a:pt x="445981" y="657136"/>
                    <a:pt x="445770" y="659130"/>
                  </a:cubicBezTo>
                  <a:cubicBezTo>
                    <a:pt x="445770" y="659130"/>
                    <a:pt x="442722" y="660845"/>
                    <a:pt x="442532" y="661511"/>
                  </a:cubicBezTo>
                  <a:cubicBezTo>
                    <a:pt x="442221" y="662007"/>
                    <a:pt x="442221" y="662635"/>
                    <a:pt x="442532" y="663131"/>
                  </a:cubicBezTo>
                  <a:cubicBezTo>
                    <a:pt x="444645" y="664124"/>
                    <a:pt x="446844" y="664921"/>
                    <a:pt x="449104" y="665512"/>
                  </a:cubicBezTo>
                  <a:cubicBezTo>
                    <a:pt x="451485" y="665512"/>
                    <a:pt x="452438" y="660845"/>
                    <a:pt x="452152" y="655511"/>
                  </a:cubicBezTo>
                  <a:lnTo>
                    <a:pt x="457676" y="653225"/>
                  </a:lnTo>
                  <a:cubicBezTo>
                    <a:pt x="462199" y="650501"/>
                    <a:pt x="467649" y="649777"/>
                    <a:pt x="472726" y="651224"/>
                  </a:cubicBezTo>
                  <a:cubicBezTo>
                    <a:pt x="488537" y="653891"/>
                    <a:pt x="490728" y="655130"/>
                    <a:pt x="495110" y="653606"/>
                  </a:cubicBezTo>
                  <a:cubicBezTo>
                    <a:pt x="498235" y="652856"/>
                    <a:pt x="501424" y="652409"/>
                    <a:pt x="504635" y="652272"/>
                  </a:cubicBezTo>
                  <a:cubicBezTo>
                    <a:pt x="344079" y="731088"/>
                    <a:pt x="150030" y="664825"/>
                    <a:pt x="71215" y="504270"/>
                  </a:cubicBezTo>
                  <a:cubicBezTo>
                    <a:pt x="54114" y="469436"/>
                    <a:pt x="43414" y="431811"/>
                    <a:pt x="39624" y="393192"/>
                  </a:cubicBezTo>
                  <a:cubicBezTo>
                    <a:pt x="61151" y="399860"/>
                    <a:pt x="102299" y="396716"/>
                    <a:pt x="140780" y="363855"/>
                  </a:cubicBezTo>
                  <a:cubicBezTo>
                    <a:pt x="153257" y="353187"/>
                    <a:pt x="139732" y="347377"/>
                    <a:pt x="129826" y="339757"/>
                  </a:cubicBezTo>
                  <a:cubicBezTo>
                    <a:pt x="119920" y="332137"/>
                    <a:pt x="178403" y="343567"/>
                    <a:pt x="188309" y="349282"/>
                  </a:cubicBezTo>
                  <a:cubicBezTo>
                    <a:pt x="198215" y="354997"/>
                    <a:pt x="193548" y="365189"/>
                    <a:pt x="194310" y="368332"/>
                  </a:cubicBezTo>
                  <a:cubicBezTo>
                    <a:pt x="200409" y="387029"/>
                    <a:pt x="207759" y="405295"/>
                    <a:pt x="216313" y="423005"/>
                  </a:cubicBezTo>
                  <a:cubicBezTo>
                    <a:pt x="230029" y="451580"/>
                    <a:pt x="234506" y="460153"/>
                    <a:pt x="239840" y="457105"/>
                  </a:cubicBezTo>
                  <a:cubicBezTo>
                    <a:pt x="247015" y="449958"/>
                    <a:pt x="250157" y="439707"/>
                    <a:pt x="248221" y="429768"/>
                  </a:cubicBezTo>
                  <a:cubicBezTo>
                    <a:pt x="246697" y="417671"/>
                    <a:pt x="246697" y="406241"/>
                    <a:pt x="253270" y="409861"/>
                  </a:cubicBezTo>
                  <a:cubicBezTo>
                    <a:pt x="259842" y="413480"/>
                    <a:pt x="284607" y="392621"/>
                    <a:pt x="296418" y="383476"/>
                  </a:cubicBezTo>
                  <a:cubicBezTo>
                    <a:pt x="308229" y="374333"/>
                    <a:pt x="308896" y="376714"/>
                    <a:pt x="314230" y="366808"/>
                  </a:cubicBezTo>
                  <a:cubicBezTo>
                    <a:pt x="319564" y="356902"/>
                    <a:pt x="317278" y="368332"/>
                    <a:pt x="329089" y="381857"/>
                  </a:cubicBezTo>
                  <a:cubicBezTo>
                    <a:pt x="340900" y="395383"/>
                    <a:pt x="344615" y="396431"/>
                    <a:pt x="342710" y="400241"/>
                  </a:cubicBezTo>
                  <a:cubicBezTo>
                    <a:pt x="340805" y="404050"/>
                    <a:pt x="338519" y="416147"/>
                    <a:pt x="348329" y="419957"/>
                  </a:cubicBezTo>
                  <a:cubicBezTo>
                    <a:pt x="350318" y="420844"/>
                    <a:pt x="352654" y="420299"/>
                    <a:pt x="354044" y="418624"/>
                  </a:cubicBezTo>
                  <a:cubicBezTo>
                    <a:pt x="352616" y="434435"/>
                    <a:pt x="355949" y="459200"/>
                    <a:pt x="380238" y="487490"/>
                  </a:cubicBezTo>
                  <a:cubicBezTo>
                    <a:pt x="390620" y="499586"/>
                    <a:pt x="404527" y="507206"/>
                    <a:pt x="408813" y="503968"/>
                  </a:cubicBezTo>
                  <a:cubicBezTo>
                    <a:pt x="413099" y="500729"/>
                    <a:pt x="374809" y="446818"/>
                    <a:pt x="380905" y="431292"/>
                  </a:cubicBezTo>
                  <a:cubicBezTo>
                    <a:pt x="387001" y="415766"/>
                    <a:pt x="393002" y="436626"/>
                    <a:pt x="405670" y="444151"/>
                  </a:cubicBezTo>
                  <a:cubicBezTo>
                    <a:pt x="418338" y="451675"/>
                    <a:pt x="415195" y="455581"/>
                    <a:pt x="431768" y="444151"/>
                  </a:cubicBezTo>
                  <a:cubicBezTo>
                    <a:pt x="448342" y="432721"/>
                    <a:pt x="434054" y="416814"/>
                    <a:pt x="421100" y="403955"/>
                  </a:cubicBezTo>
                  <a:cubicBezTo>
                    <a:pt x="408146" y="391097"/>
                    <a:pt x="418814" y="386429"/>
                    <a:pt x="428816" y="378619"/>
                  </a:cubicBezTo>
                  <a:cubicBezTo>
                    <a:pt x="438817" y="370808"/>
                    <a:pt x="434816" y="388144"/>
                    <a:pt x="441579" y="388715"/>
                  </a:cubicBezTo>
                  <a:cubicBezTo>
                    <a:pt x="448342" y="389287"/>
                    <a:pt x="456057" y="372047"/>
                    <a:pt x="472726" y="368237"/>
                  </a:cubicBezTo>
                  <a:cubicBezTo>
                    <a:pt x="489395" y="364426"/>
                    <a:pt x="493967" y="345472"/>
                    <a:pt x="500634" y="332327"/>
                  </a:cubicBezTo>
                  <a:cubicBezTo>
                    <a:pt x="507302" y="319183"/>
                    <a:pt x="492443" y="311372"/>
                    <a:pt x="481584" y="297656"/>
                  </a:cubicBezTo>
                  <a:cubicBezTo>
                    <a:pt x="470726" y="283940"/>
                    <a:pt x="503206" y="266700"/>
                    <a:pt x="507683" y="276225"/>
                  </a:cubicBezTo>
                  <a:cubicBezTo>
                    <a:pt x="512159" y="285750"/>
                    <a:pt x="509873" y="295275"/>
                    <a:pt x="519684" y="302228"/>
                  </a:cubicBezTo>
                  <a:cubicBezTo>
                    <a:pt x="529495" y="309182"/>
                    <a:pt x="533305" y="289941"/>
                    <a:pt x="529209" y="283178"/>
                  </a:cubicBezTo>
                  <a:cubicBezTo>
                    <a:pt x="525113" y="276416"/>
                    <a:pt x="519684" y="283178"/>
                    <a:pt x="519684" y="264128"/>
                  </a:cubicBezTo>
                  <a:cubicBezTo>
                    <a:pt x="519684" y="245078"/>
                    <a:pt x="548259" y="226028"/>
                    <a:pt x="557784" y="226028"/>
                  </a:cubicBezTo>
                  <a:cubicBezTo>
                    <a:pt x="567309" y="226028"/>
                    <a:pt x="557784" y="197453"/>
                    <a:pt x="548259" y="185928"/>
                  </a:cubicBezTo>
                  <a:cubicBezTo>
                    <a:pt x="538734" y="174403"/>
                    <a:pt x="519684" y="178403"/>
                    <a:pt x="514826" y="180689"/>
                  </a:cubicBezTo>
                  <a:cubicBezTo>
                    <a:pt x="509969" y="182975"/>
                    <a:pt x="520160" y="168878"/>
                    <a:pt x="525494" y="154877"/>
                  </a:cubicBezTo>
                  <a:cubicBezTo>
                    <a:pt x="530828" y="140875"/>
                    <a:pt x="548735" y="149828"/>
                    <a:pt x="548735" y="149828"/>
                  </a:cubicBezTo>
                  <a:lnTo>
                    <a:pt x="558260" y="140303"/>
                  </a:lnTo>
                  <a:cubicBezTo>
                    <a:pt x="558260" y="140303"/>
                    <a:pt x="562737" y="155734"/>
                    <a:pt x="567214" y="156401"/>
                  </a:cubicBezTo>
                  <a:cubicBezTo>
                    <a:pt x="571691" y="157067"/>
                    <a:pt x="572548" y="145066"/>
                    <a:pt x="572548" y="135541"/>
                  </a:cubicBezTo>
                  <a:lnTo>
                    <a:pt x="572548" y="11887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5B41AD7F-EE36-6C4B-A51D-CB8164242840}"/>
                </a:ext>
              </a:extLst>
            </p:cNvPr>
            <p:cNvSpPr/>
            <p:nvPr/>
          </p:nvSpPr>
          <p:spPr>
            <a:xfrm>
              <a:off x="6096706" y="1773431"/>
              <a:ext cx="76707" cy="46255"/>
            </a:xfrm>
            <a:custGeom>
              <a:avLst/>
              <a:gdLst>
                <a:gd name="connsiteX0" fmla="*/ 494 w 76707"/>
                <a:gd name="connsiteY0" fmla="*/ 10679 h 46255"/>
                <a:gd name="connsiteX1" fmla="*/ 24307 w 76707"/>
                <a:gd name="connsiteY1" fmla="*/ 42397 h 46255"/>
                <a:gd name="connsiteX2" fmla="*/ 36213 w 76707"/>
                <a:gd name="connsiteY2" fmla="*/ 45254 h 46255"/>
                <a:gd name="connsiteX3" fmla="*/ 48119 w 76707"/>
                <a:gd name="connsiteY3" fmla="*/ 39254 h 46255"/>
                <a:gd name="connsiteX4" fmla="*/ 64121 w 76707"/>
                <a:gd name="connsiteY4" fmla="*/ 44588 h 46255"/>
                <a:gd name="connsiteX5" fmla="*/ 76203 w 76707"/>
                <a:gd name="connsiteY5" fmla="*/ 38630 h 46255"/>
                <a:gd name="connsiteX6" fmla="*/ 76694 w 76707"/>
                <a:gd name="connsiteY6" fmla="*/ 35063 h 46255"/>
                <a:gd name="connsiteX7" fmla="*/ 76694 w 76707"/>
                <a:gd name="connsiteY7" fmla="*/ 35063 h 46255"/>
                <a:gd name="connsiteX8" fmla="*/ 72027 w 76707"/>
                <a:gd name="connsiteY8" fmla="*/ 26871 h 46255"/>
                <a:gd name="connsiteX9" fmla="*/ 31736 w 76707"/>
                <a:gd name="connsiteY9" fmla="*/ 2392 h 46255"/>
                <a:gd name="connsiteX10" fmla="*/ 26783 w 76707"/>
                <a:gd name="connsiteY10" fmla="*/ 1058 h 46255"/>
                <a:gd name="connsiteX11" fmla="*/ 875 w 76707"/>
                <a:gd name="connsiteY11" fmla="*/ 1058 h 46255"/>
                <a:gd name="connsiteX12" fmla="*/ 494 w 76707"/>
                <a:gd name="connsiteY12" fmla="*/ 10679 h 4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07" h="46255">
                  <a:moveTo>
                    <a:pt x="494" y="10679"/>
                  </a:moveTo>
                  <a:lnTo>
                    <a:pt x="24307" y="42397"/>
                  </a:lnTo>
                  <a:cubicBezTo>
                    <a:pt x="27056" y="46112"/>
                    <a:pt x="32076" y="47316"/>
                    <a:pt x="36213" y="45254"/>
                  </a:cubicBezTo>
                  <a:lnTo>
                    <a:pt x="48119" y="39254"/>
                  </a:lnTo>
                  <a:lnTo>
                    <a:pt x="64121" y="44588"/>
                  </a:lnTo>
                  <a:cubicBezTo>
                    <a:pt x="69103" y="46278"/>
                    <a:pt x="74511" y="43610"/>
                    <a:pt x="76203" y="38630"/>
                  </a:cubicBezTo>
                  <a:cubicBezTo>
                    <a:pt x="76591" y="37483"/>
                    <a:pt x="76758" y="36272"/>
                    <a:pt x="76694" y="35063"/>
                  </a:cubicBezTo>
                  <a:lnTo>
                    <a:pt x="76694" y="35063"/>
                  </a:lnTo>
                  <a:cubicBezTo>
                    <a:pt x="76693" y="31699"/>
                    <a:pt x="74920" y="28587"/>
                    <a:pt x="72027" y="26871"/>
                  </a:cubicBezTo>
                  <a:lnTo>
                    <a:pt x="31736" y="2392"/>
                  </a:lnTo>
                  <a:cubicBezTo>
                    <a:pt x="30225" y="1533"/>
                    <a:pt x="28520" y="1074"/>
                    <a:pt x="26783" y="1058"/>
                  </a:cubicBezTo>
                  <a:cubicBezTo>
                    <a:pt x="26783" y="1058"/>
                    <a:pt x="2590" y="-1323"/>
                    <a:pt x="875" y="1058"/>
                  </a:cubicBezTo>
                  <a:cubicBezTo>
                    <a:pt x="-839" y="3440"/>
                    <a:pt x="494" y="10679"/>
                    <a:pt x="494" y="106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32502A-F302-4819-B9AB-99B89D54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476" y="6438596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9893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0" y="51350"/>
            <a:ext cx="1701679" cy="6820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630385" y="1479987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162D1A-1BB1-4346-A53B-D91A90B113E8}"/>
              </a:ext>
            </a:extLst>
          </p:cNvPr>
          <p:cNvSpPr/>
          <p:nvPr/>
        </p:nvSpPr>
        <p:spPr>
          <a:xfrm>
            <a:off x="1604280" y="4296846"/>
            <a:ext cx="332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анализа основных грузопотоков по экспортным и импортным операциям в целом по региону и в разрезе Сибири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8FC5E5-0384-9240-BFB9-5EE8CC422706}"/>
              </a:ext>
            </a:extLst>
          </p:cNvPr>
          <p:cNvSpPr/>
          <p:nvPr/>
        </p:nvSpPr>
        <p:spPr>
          <a:xfrm>
            <a:off x="358666" y="1864879"/>
            <a:ext cx="3997729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005428-3839-9F46-997D-944F8A116790}"/>
              </a:ext>
            </a:extLst>
          </p:cNvPr>
          <p:cNvSpPr/>
          <p:nvPr/>
        </p:nvSpPr>
        <p:spPr>
          <a:xfrm>
            <a:off x="240529" y="4050007"/>
            <a:ext cx="1319655" cy="1588100"/>
          </a:xfrm>
          <a:prstGeom prst="rect">
            <a:avLst/>
          </a:prstGeom>
          <a:solidFill>
            <a:srgbClr val="0070C0"/>
          </a:solidFill>
        </p:spPr>
        <p:txBody>
          <a:bodyPr wrap="none">
            <a:no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01.09.2020  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8A6CA4A-D5E9-874B-9B1D-893C36FA7B87}"/>
              </a:ext>
            </a:extLst>
          </p:cNvPr>
          <p:cNvSpPr/>
          <p:nvPr/>
        </p:nvSpPr>
        <p:spPr>
          <a:xfrm>
            <a:off x="5674697" y="1868194"/>
            <a:ext cx="3107922" cy="37985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C99D05-8A20-4E47-897F-90DCFEF39893}"/>
              </a:ext>
            </a:extLst>
          </p:cNvPr>
          <p:cNvSpPr/>
          <p:nvPr/>
        </p:nvSpPr>
        <p:spPr>
          <a:xfrm>
            <a:off x="349629" y="3792476"/>
            <a:ext cx="3997729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62FE21-DDF3-2B41-BCA0-D43C45A815ED}"/>
              </a:ext>
            </a:extLst>
          </p:cNvPr>
          <p:cNvSpPr/>
          <p:nvPr/>
        </p:nvSpPr>
        <p:spPr>
          <a:xfrm rot="5400000">
            <a:off x="2987226" y="3797930"/>
            <a:ext cx="3997729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3" name="Рисунок 32" descr="Отзыв заказчика">
            <a:extLst>
              <a:ext uri="{FF2B5EF4-FFF2-40B4-BE49-F238E27FC236}">
                <a16:creationId xmlns:a16="http://schemas.microsoft.com/office/drawing/2014/main" id="{FA3CA81C-8FAC-B34B-A943-8F6D7738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263" y="4890574"/>
            <a:ext cx="742760" cy="742760"/>
          </a:xfrm>
          <a:prstGeom prst="rect">
            <a:avLst/>
          </a:prstGeom>
        </p:spPr>
      </p:pic>
      <p:pic>
        <p:nvPicPr>
          <p:cNvPr id="38" name="Рисунок 37" descr="Статистика">
            <a:extLst>
              <a:ext uri="{FF2B5EF4-FFF2-40B4-BE49-F238E27FC236}">
                <a16:creationId xmlns:a16="http://schemas.microsoft.com/office/drawing/2014/main" id="{A522671E-4C1B-8046-9F26-AED5A4E42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349" y="2877254"/>
            <a:ext cx="772554" cy="77255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64A0516-F911-481D-AB9C-F173F4C254F0}"/>
              </a:ext>
            </a:extLst>
          </p:cNvPr>
          <p:cNvSpPr/>
          <p:nvPr/>
        </p:nvSpPr>
        <p:spPr>
          <a:xfrm>
            <a:off x="5847555" y="3794591"/>
            <a:ext cx="3117882" cy="40966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129AF6C-D1A3-48CC-8AEB-4A85882847F5}"/>
              </a:ext>
            </a:extLst>
          </p:cNvPr>
          <p:cNvSpPr/>
          <p:nvPr/>
        </p:nvSpPr>
        <p:spPr>
          <a:xfrm>
            <a:off x="1791949" y="1339541"/>
            <a:ext cx="1902032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Содержание: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E845CA8-F98A-4D39-989A-D31F0893ED58}"/>
              </a:ext>
            </a:extLst>
          </p:cNvPr>
          <p:cNvSpPr/>
          <p:nvPr/>
        </p:nvSpPr>
        <p:spPr>
          <a:xfrm>
            <a:off x="6510037" y="1355418"/>
            <a:ext cx="1902032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587308-1813-4CB9-9B30-3F672B6434EB}"/>
              </a:ext>
            </a:extLst>
          </p:cNvPr>
          <p:cNvSpPr/>
          <p:nvPr/>
        </p:nvSpPr>
        <p:spPr>
          <a:xfrm>
            <a:off x="5165515" y="3921076"/>
            <a:ext cx="373795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перечень необходимых мер для снятия экспортных барьеров:</a:t>
            </a:r>
          </a:p>
          <a:p>
            <a:pPr lvl="1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пропускных пунктах</a:t>
            </a:r>
          </a:p>
          <a:p>
            <a:pPr lvl="1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транспортных коридорах</a:t>
            </a:r>
          </a:p>
          <a:p>
            <a:pPr lvl="1"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логистической инфраструктуре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Обозначены задачи для формирования сети взаимоувязанных экспортно-ориентированных трансграничных коридоров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B468FD-04DB-A94C-878C-04087E749B0C}"/>
              </a:ext>
            </a:extLst>
          </p:cNvPr>
          <p:cNvSpPr txBox="1"/>
          <p:nvPr/>
        </p:nvSpPr>
        <p:spPr>
          <a:xfrm>
            <a:off x="495549" y="152800"/>
            <a:ext cx="8558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первого этапа</a:t>
            </a:r>
          </a:p>
          <a:p>
            <a:pPr algn="r"/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AF1287B-97D7-A945-B4F0-67A716736DC8}"/>
              </a:ext>
            </a:extLst>
          </p:cNvPr>
          <p:cNvSpPr/>
          <p:nvPr/>
        </p:nvSpPr>
        <p:spPr>
          <a:xfrm>
            <a:off x="227493" y="2045738"/>
            <a:ext cx="1358122" cy="15465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01.06.2020</a:t>
            </a: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F5C669-C17D-F44D-807D-44E196E80658}"/>
              </a:ext>
            </a:extLst>
          </p:cNvPr>
          <p:cNvSpPr/>
          <p:nvPr/>
        </p:nvSpPr>
        <p:spPr>
          <a:xfrm>
            <a:off x="1611795" y="1637824"/>
            <a:ext cx="33309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анализа регионов, входящих в МАСС, по текущим и перспективным направлениям развития экспорта</a:t>
            </a:r>
            <a:r>
              <a:rPr lang="en-US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импорта, основным видам экспортной продукции и определения перспективных точек экспортного роста в разрезе каждого региона и в целом по Сибири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875464-C1A1-DE4D-A2FE-6004FAA9F632}"/>
              </a:ext>
            </a:extLst>
          </p:cNvPr>
          <p:cNvSpPr/>
          <p:nvPr/>
        </p:nvSpPr>
        <p:spPr>
          <a:xfrm>
            <a:off x="4741560" y="2071899"/>
            <a:ext cx="5531653" cy="118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прогнозная модель </a:t>
            </a:r>
          </a:p>
          <a:p>
            <a:pPr lvl="1" algn="just">
              <a:lnSpc>
                <a:spcPct val="107000"/>
              </a:lnSpc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(горизонт 2024) экспорта из Сибири</a:t>
            </a:r>
          </a:p>
          <a:p>
            <a:pPr lvl="1" algn="just">
              <a:lnSpc>
                <a:spcPct val="107000"/>
              </a:lnSpc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57213" lvl="1" indent="-21431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прогнозная модель </a:t>
            </a:r>
          </a:p>
          <a:p>
            <a:pPr lvl="1" algn="just">
              <a:lnSpc>
                <a:spcPct val="107000"/>
              </a:lnSpc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(горизонт 2024) импорта в Сибирь</a:t>
            </a:r>
          </a:p>
        </p:txBody>
      </p:sp>
      <p:pic>
        <p:nvPicPr>
          <p:cNvPr id="6" name="Рисунок 5" descr="Лупа">
            <a:extLst>
              <a:ext uri="{FF2B5EF4-FFF2-40B4-BE49-F238E27FC236}">
                <a16:creationId xmlns:a16="http://schemas.microsoft.com/office/drawing/2014/main" id="{FEBCB6C8-AAE0-7140-842C-432D7840B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433" y="2915896"/>
            <a:ext cx="685800" cy="6858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1592E-5EBF-428D-BB51-98669207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0962" y="6487431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6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98" y="68024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3084252" y="111803"/>
            <a:ext cx="585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FCAB38F1-BF89-FB42-A43C-D38B7BF25342}"/>
                  </a:ext>
                </a:extLst>
              </p14:cNvPr>
              <p14:cNvContentPartPr/>
              <p14:nvPr/>
            </p14:nvContentPartPr>
            <p14:xfrm>
              <a:off x="2029822" y="2836942"/>
              <a:ext cx="270" cy="27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FCAB38F1-BF89-FB42-A43C-D38B7BF25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582" y="2833702"/>
                <a:ext cx="6750" cy="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637333F6-964D-F44C-AE30-649BDC618220}"/>
                  </a:ext>
                </a:extLst>
              </p14:cNvPr>
              <p14:cNvContentPartPr/>
              <p14:nvPr/>
            </p14:nvContentPartPr>
            <p14:xfrm>
              <a:off x="5794371" y="1733967"/>
              <a:ext cx="270" cy="27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637333F6-964D-F44C-AE30-649BDC6182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7621" y="172721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1DF1FC30-C597-AA4E-9109-F5C8CF8D8A0C}"/>
                  </a:ext>
                </a:extLst>
              </p14:cNvPr>
              <p14:cNvContentPartPr/>
              <p14:nvPr/>
            </p14:nvContentPartPr>
            <p14:xfrm>
              <a:off x="4161510" y="3698730"/>
              <a:ext cx="270" cy="27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1DF1FC30-C597-AA4E-9109-F5C8CF8D8A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4760" y="36919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C7DDFC9-E3A1-4C55-803C-59E1C3C0B3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07" t="18604" r="9310" b="8506"/>
          <a:stretch/>
        </p:blipFill>
        <p:spPr>
          <a:xfrm>
            <a:off x="-1" y="1499625"/>
            <a:ext cx="9143999" cy="44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5079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4" y="10964"/>
            <a:ext cx="1701679" cy="6820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Рукопожатие">
            <a:extLst>
              <a:ext uri="{FF2B5EF4-FFF2-40B4-BE49-F238E27FC236}">
                <a16:creationId xmlns:a16="http://schemas.microsoft.com/office/drawing/2014/main" id="{9274E96B-94CD-7D49-ADDB-6731E430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466" y="4839093"/>
            <a:ext cx="1209644" cy="120964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8827F3-A8CE-8946-A17C-0632774688AB}"/>
              </a:ext>
            </a:extLst>
          </p:cNvPr>
          <p:cNvSpPr/>
          <p:nvPr/>
        </p:nvSpPr>
        <p:spPr>
          <a:xfrm>
            <a:off x="239086" y="2018907"/>
            <a:ext cx="8612248" cy="278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проект Постановления Правительства РФ «Об утверждении Комплексного инвестиционного проекта «Развитие сибирских экспортно-ориентированных трансграничных коридоров»</a:t>
            </a:r>
          </a:p>
          <a:p>
            <a:pPr algn="just"/>
            <a:endParaRPr lang="ru-RU" sz="24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itchFamily="2" charset="2"/>
              <a:buChar char="ü"/>
            </a:pPr>
            <a:endParaRPr lang="ru-RU" sz="675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предложения по совершенствованию и созданию транспортных стратегий регионов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5D9012-5C4E-4FB2-9FF7-3C5F894B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3022" y="6356335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15</a:t>
            </a:fld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98DA8D-2A5E-48BF-8365-3E934A92F7D6}"/>
              </a:ext>
            </a:extLst>
          </p:cNvPr>
          <p:cNvSpPr txBox="1"/>
          <p:nvPr/>
        </p:nvSpPr>
        <p:spPr>
          <a:xfrm>
            <a:off x="5191059" y="139569"/>
            <a:ext cx="662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9828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9328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Arial" charset="0"/>
                <a:cs typeface="Arial" pitchFamily="34" charset="0"/>
              </a:rPr>
              <a:t>      </a:t>
            </a:r>
            <a:endParaRPr lang="ru-RU" i="1" dirty="0">
              <a:solidFill>
                <a:srgbClr val="2768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4" y="44289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482807" y="-23620"/>
            <a:ext cx="8558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проекта в системе стратегических и </a:t>
            </a:r>
            <a:b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регламентирующих  документов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94310" y="1740834"/>
            <a:ext cx="2868930" cy="545168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уровень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137535" y="1740834"/>
            <a:ext cx="2868930" cy="545168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Макрорегион - Сибирь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073647" y="1740834"/>
            <a:ext cx="2868930" cy="545168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уровень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439" y="2327110"/>
            <a:ext cx="2866802" cy="47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Транспортная стратегия РФ на период до 2030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4308" y="2833677"/>
            <a:ext cx="2866802" cy="627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Стратегия развития железнодорожного транспорта в РФ до 2030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4308" y="3499308"/>
            <a:ext cx="2866802" cy="4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Долгосрочная программа развития ОАО «РЖД» до 2025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4309" y="4007600"/>
            <a:ext cx="2866802" cy="12230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Национальный проект «Международная кооперация и экспорт»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Федеральные проекты «Промышленный экспорт», «Экспорт продукции АПК», «Экспорт услуг» и др.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39665" y="2327110"/>
            <a:ext cx="2866802" cy="2888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Концепция проекта </a:t>
            </a:r>
            <a:br>
              <a:rPr lang="ru-RU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«Развитие сибирских экспортно-ориентированных трансграничных коридоров»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3649" y="2327111"/>
            <a:ext cx="2866802" cy="542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регионов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73648" y="2893270"/>
            <a:ext cx="2866802" cy="708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Стратегии развития внешнеэкономической деятельности регионов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D8C2A3B-E3C4-4F2F-9EA8-EA07796699CB}"/>
              </a:ext>
            </a:extLst>
          </p:cNvPr>
          <p:cNvSpPr/>
          <p:nvPr/>
        </p:nvSpPr>
        <p:spPr>
          <a:xfrm>
            <a:off x="6080762" y="3625470"/>
            <a:ext cx="2866802" cy="708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Стратегии развития транспортной сферы регионов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3D2EB5-41FF-4DC3-8A16-086CD5CCDEE4}"/>
              </a:ext>
            </a:extLst>
          </p:cNvPr>
          <p:cNvSpPr/>
          <p:nvPr/>
        </p:nvSpPr>
        <p:spPr>
          <a:xfrm>
            <a:off x="194307" y="5268698"/>
            <a:ext cx="28668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Комплексный план модернизации и расширения магистральной инфраструктуры на период до 2024 г.</a:t>
            </a:r>
          </a:p>
        </p:txBody>
      </p:sp>
    </p:spTree>
    <p:extLst>
      <p:ext uri="{BB962C8B-B14F-4D97-AF65-F5344CB8AC3E}">
        <p14:creationId xmlns:p14="http://schemas.microsoft.com/office/powerpoint/2010/main" val="11724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A12863-7CCD-7B4B-9514-CBEF3E2E6942}"/>
              </a:ext>
            </a:extLst>
          </p:cNvPr>
          <p:cNvSpPr/>
          <p:nvPr/>
        </p:nvSpPr>
        <p:spPr>
          <a:xfrm>
            <a:off x="157462" y="3199670"/>
            <a:ext cx="8727956" cy="2552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5815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7" y="71358"/>
            <a:ext cx="179781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687" y="1513833"/>
            <a:ext cx="88910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2400" b="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2366E1-23EB-4F52-B467-3D36EBD928DD}"/>
              </a:ext>
            </a:extLst>
          </p:cNvPr>
          <p:cNvSpPr/>
          <p:nvPr/>
        </p:nvSpPr>
        <p:spPr>
          <a:xfrm>
            <a:off x="781046" y="7034069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365FBA-3CFB-4AD2-BB6A-FF7224112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3502504" y="3698081"/>
            <a:ext cx="1963019" cy="7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A42D25-E9BA-4E01-AEE1-A45169C74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9" t="7528" r="71481" b="89082"/>
          <a:stretch/>
        </p:blipFill>
        <p:spPr>
          <a:xfrm>
            <a:off x="217077" y="4904107"/>
            <a:ext cx="2849969" cy="63791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DF5E16-8063-CD4E-B76B-55A45E41DD0A}"/>
              </a:ext>
            </a:extLst>
          </p:cNvPr>
          <p:cNvSpPr/>
          <p:nvPr/>
        </p:nvSpPr>
        <p:spPr>
          <a:xfrm>
            <a:off x="1087475" y="1421499"/>
            <a:ext cx="6867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768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Организации</a:t>
            </a:r>
            <a:r>
              <a:rPr lang="en-US" sz="3000" b="1" dirty="0">
                <a:solidFill>
                  <a:srgbClr val="2768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</a:t>
            </a:r>
            <a:r>
              <a:rPr lang="ru-RU" sz="3000" b="1" dirty="0">
                <a:solidFill>
                  <a:srgbClr val="2768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привлеченные </a:t>
            </a:r>
          </a:p>
          <a:p>
            <a:pPr algn="ctr"/>
            <a:r>
              <a:rPr lang="ru-RU" sz="3000" b="1" dirty="0">
                <a:solidFill>
                  <a:srgbClr val="2768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разработки проекта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808B7-8009-F345-A458-F8E26F50E0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27" t="26867" r="16731" b="33477"/>
          <a:stretch/>
        </p:blipFill>
        <p:spPr>
          <a:xfrm>
            <a:off x="258583" y="3736421"/>
            <a:ext cx="2381861" cy="7488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E0C582C-E86C-C144-A151-E6B0451E2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035" y="4921984"/>
            <a:ext cx="2744650" cy="57941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C141AE-1D5D-4344-8E24-ADAC454413DE}"/>
              </a:ext>
            </a:extLst>
          </p:cNvPr>
          <p:cNvSpPr/>
          <p:nvPr/>
        </p:nvSpPr>
        <p:spPr>
          <a:xfrm>
            <a:off x="1337209" y="212354"/>
            <a:ext cx="767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Временная проектная команда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731FF6-15D1-4782-A5AE-899831F3831F}"/>
              </a:ext>
            </a:extLst>
          </p:cNvPr>
          <p:cNvSpPr/>
          <p:nvPr/>
        </p:nvSpPr>
        <p:spPr>
          <a:xfrm>
            <a:off x="3019245" y="4852560"/>
            <a:ext cx="29295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2768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Агентства инвестиционного развития регионов, входящих в МАСС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630C26-5938-46A2-9972-05050079F7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6" t="2818" r="1596" b="2920"/>
          <a:stretch/>
        </p:blipFill>
        <p:spPr>
          <a:xfrm>
            <a:off x="6442747" y="3698081"/>
            <a:ext cx="2246152" cy="82556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1490F51-EDBA-460C-BDF3-EAB686A1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8371" y="6508724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549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3" y="4382944"/>
            <a:ext cx="5565099" cy="7205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4" y="67941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254487" y="161133"/>
            <a:ext cx="855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проекта до 2024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724A8A-0102-4ECC-A32E-C8B0E5007E91}"/>
              </a:ext>
            </a:extLst>
          </p:cNvPr>
          <p:cNvSpPr/>
          <p:nvPr/>
        </p:nvSpPr>
        <p:spPr>
          <a:xfrm>
            <a:off x="-474453" y="2617537"/>
            <a:ext cx="876899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CAF6A-252D-4C98-BC23-C373FD04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850" y="6469221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641E5B-EC98-4507-AAC6-5D8111C20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7" t="27788" r="14696" b="9435"/>
          <a:stretch/>
        </p:blipFill>
        <p:spPr>
          <a:xfrm>
            <a:off x="72810" y="1410948"/>
            <a:ext cx="9071190" cy="44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0997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5" y="942981"/>
            <a:ext cx="1797819" cy="72059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8893019-4AA1-4F47-BCD2-3866E9E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7" y="27572"/>
            <a:ext cx="1797819" cy="72059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9D6CF4-D550-0C4B-8DA6-A053C8F7E820}"/>
              </a:ext>
            </a:extLst>
          </p:cNvPr>
          <p:cNvSpPr/>
          <p:nvPr/>
        </p:nvSpPr>
        <p:spPr>
          <a:xfrm>
            <a:off x="1101728" y="1191837"/>
            <a:ext cx="7227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 расходов на 2020 год межрегионального проекта </a:t>
            </a:r>
          </a:p>
          <a:p>
            <a:pPr algn="ctr">
              <a:defRPr/>
            </a:pPr>
            <a:r>
              <a:rPr lang="ru-RU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сибирских экспортно-ориентированных трансграничных коридоров»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83C737F-8E6F-4CA4-B7AE-8643BF418459}"/>
              </a:ext>
            </a:extLst>
          </p:cNvPr>
          <p:cNvSpPr/>
          <p:nvPr/>
        </p:nvSpPr>
        <p:spPr>
          <a:xfrm>
            <a:off x="3054024" y="174181"/>
            <a:ext cx="6794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реализации первого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этапа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AF4B38B-0AB1-47E7-BFB6-F1EE0F187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23373"/>
              </p:ext>
            </p:extLst>
          </p:nvPr>
        </p:nvGraphicFramePr>
        <p:xfrm>
          <a:off x="288423" y="2759900"/>
          <a:ext cx="8293693" cy="2416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1790">
                  <a:extLst>
                    <a:ext uri="{9D8B030D-6E8A-4147-A177-3AD203B41FA5}">
                      <a16:colId xmlns:a16="http://schemas.microsoft.com/office/drawing/2014/main" val="3177547583"/>
                    </a:ext>
                  </a:extLst>
                </a:gridCol>
                <a:gridCol w="2621903">
                  <a:extLst>
                    <a:ext uri="{9D8B030D-6E8A-4147-A177-3AD203B41FA5}">
                      <a16:colId xmlns:a16="http://schemas.microsoft.com/office/drawing/2014/main" val="4068508772"/>
                    </a:ext>
                  </a:extLst>
                </a:gridCol>
              </a:tblGrid>
              <a:tr h="4668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Виды расходов                                                            Стоимость </a:t>
                      </a:r>
                      <a:r>
                        <a:rPr lang="ru-RU" sz="1800" b="1" i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(тыс. руб.)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9210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работ и услуг привлеченных экспертов ВПК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                5 430,00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7598628"/>
                  </a:ext>
                </a:extLst>
              </a:tr>
              <a:tr h="466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Страховые взносы - 27,1% 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                   1 471,53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51137378"/>
                  </a:ext>
                </a:extLst>
              </a:tr>
              <a:tr h="466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расходы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                     705,99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436797"/>
                  </a:ext>
                </a:extLst>
              </a:tr>
              <a:tr h="466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                   7 607,52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6077715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49711-53A9-4D5D-9640-3E0EF25C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579" y="6438736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7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172"/>
            <a:ext cx="9144000" cy="782150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i="1" dirty="0">
              <a:solidFill>
                <a:schemeClr val="bg1"/>
              </a:solidFill>
            </a:endParaRPr>
          </a:p>
          <a:p>
            <a:pPr algn="r"/>
            <a:endParaRPr lang="ru-RU" sz="1200" i="1" dirty="0">
              <a:solidFill>
                <a:schemeClr val="bg1"/>
              </a:solidFill>
            </a:endParaRPr>
          </a:p>
          <a:p>
            <a:pPr algn="r"/>
            <a:endParaRPr lang="ru-RU" sz="1200" b="1" i="1" dirty="0">
              <a:solidFill>
                <a:schemeClr val="bg1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3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05" y="94490"/>
            <a:ext cx="1701679" cy="6820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3B2BAC0-8170-475B-85CA-BCF28496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4" y="4179841"/>
            <a:ext cx="2828096" cy="18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A786D-48DD-4F46-9BC1-D56A9A534372}"/>
              </a:ext>
            </a:extLst>
          </p:cNvPr>
          <p:cNvSpPr/>
          <p:nvPr/>
        </p:nvSpPr>
        <p:spPr>
          <a:xfrm>
            <a:off x="1401739" y="150110"/>
            <a:ext cx="7563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Основание для реализации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C2A65E-3B39-493F-832E-DCE407C29655}"/>
              </a:ext>
            </a:extLst>
          </p:cNvPr>
          <p:cNvSpPr/>
          <p:nvPr/>
        </p:nvSpPr>
        <p:spPr>
          <a:xfrm>
            <a:off x="179105" y="1370872"/>
            <a:ext cx="86465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протокольным решением заседания Совета Межрегиональной ассоциации экономического взаимодействия субъектов РФ «Сибирское соглашение» от 28.06.2019 Исполнительному комитету МАСС поручено обеспечить дальнейшую разработку Межрегиональной программы МАСС «Развитие сибирских экспортно-ориентированных трансграничных коридоров»</a:t>
            </a:r>
            <a:r>
              <a:rPr lang="en-US" sz="20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F319C8-520F-4139-AD7D-98C8576B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78" y="4179841"/>
            <a:ext cx="2946244" cy="18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966F43-559F-FF41-93C5-90D38BABF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777" y="4179841"/>
            <a:ext cx="2836819" cy="188539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D7F6AD-2A18-4EB1-A420-7C51057B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495" y="5668181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5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35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3" y="4382944"/>
            <a:ext cx="556509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9DCA8-FF70-4E5B-860F-ED895D08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38" y="5515458"/>
            <a:ext cx="87511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35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8" y="45201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585819" y="-34830"/>
            <a:ext cx="855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проект решения Совета МАСС, 15.11.2019 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6A9AB-AFC2-4427-807F-FE6D10EDCA6C}"/>
              </a:ext>
            </a:extLst>
          </p:cNvPr>
          <p:cNvSpPr/>
          <p:nvPr/>
        </p:nvSpPr>
        <p:spPr>
          <a:xfrm>
            <a:off x="3576807" y="1480970"/>
            <a:ext cx="5513615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353" algn="ctr">
              <a:lnSpc>
                <a:spcPct val="107000"/>
              </a:lnSpc>
              <a:spcAft>
                <a:spcPts val="600"/>
              </a:spcAft>
            </a:pPr>
            <a:endParaRPr lang="ru-RU" sz="9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724A8A-0102-4ECC-A32E-C8B0E5007E91}"/>
              </a:ext>
            </a:extLst>
          </p:cNvPr>
          <p:cNvSpPr/>
          <p:nvPr/>
        </p:nvSpPr>
        <p:spPr>
          <a:xfrm>
            <a:off x="-474453" y="2617537"/>
            <a:ext cx="876899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418;p48">
            <a:extLst>
              <a:ext uri="{FF2B5EF4-FFF2-40B4-BE49-F238E27FC236}">
                <a16:creationId xmlns:a16="http://schemas.microsoft.com/office/drawing/2014/main" id="{CC27A642-5AB2-4B03-8173-F63922912DB7}"/>
              </a:ext>
            </a:extLst>
          </p:cNvPr>
          <p:cNvSpPr txBox="1">
            <a:spLocks noGrp="1"/>
          </p:cNvSpPr>
          <p:nvPr/>
        </p:nvSpPr>
        <p:spPr>
          <a:xfrm>
            <a:off x="90018" y="1349498"/>
            <a:ext cx="8965437" cy="408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концепцию комплексного инвестиционного проекта 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сибирских экспортно-ориентированных трансграничных коридоров»</a:t>
            </a:r>
            <a:r>
              <a:rPr lang="ru" dirty="0">
                <a:solidFill>
                  <a:srgbClr val="2768A0"/>
                </a:solidFill>
              </a:rPr>
              <a:t>.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" dirty="0">
              <a:solidFill>
                <a:srgbClr val="2768A0"/>
              </a:solidFill>
            </a:endParaRP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b="1" dirty="0">
                <a:solidFill>
                  <a:srgbClr val="2768A0"/>
                </a:solidFill>
              </a:rPr>
              <a:t>     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Поручить Исполнительному комитету МАСС обеспечить разработку и реализацию проекта.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-RU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Утвердить Смету расходов на 2020 год на реализацию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этапа проекта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250" indent="0" algn="just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endParaRPr lang="ru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4. Рекомендовать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ысшим должностным лицам субъектов РФ, входящих в состав МАСС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назначить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уполномоченных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 для взаимодействия с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Исполнительным комитетом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 </a:t>
            </a:r>
            <a:r>
              <a:rPr lang="ru-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разработки и реализации проекта</a:t>
            </a:r>
            <a:r>
              <a:rPr lang="ru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1600"/>
              <a:buNone/>
            </a:pPr>
            <a:r>
              <a:rPr lang="ru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CAF6A-252D-4C98-BC23-C373FD04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3021" y="6464052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9641"/>
            <a:ext cx="9144000" cy="782150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200" i="1" dirty="0">
              <a:solidFill>
                <a:prstClr val="white"/>
              </a:solidFill>
              <a:latin typeface="Calibri" panose="020F0502020204030204"/>
            </a:endParaRPr>
          </a:p>
          <a:p>
            <a:pPr algn="r">
              <a:defRPr/>
            </a:pPr>
            <a:endParaRPr lang="ru-RU" sz="1200" i="1" dirty="0">
              <a:solidFill>
                <a:prstClr val="white"/>
              </a:solidFill>
              <a:latin typeface="Calibri" panose="020F0502020204030204"/>
            </a:endParaRPr>
          </a:p>
          <a:p>
            <a:pPr algn="r">
              <a:defRPr/>
            </a:pPr>
            <a:endParaRPr lang="ru-RU" sz="1200" b="1" i="1" dirty="0">
              <a:solidFill>
                <a:prstClr val="white"/>
              </a:solidFill>
              <a:latin typeface="Calibri" panose="020F0502020204030204"/>
            </a:endParaRPr>
          </a:p>
          <a:p>
            <a:pPr marL="257175" indent="-257175" algn="just">
              <a:buFontTx/>
              <a:buChar char="-"/>
              <a:defRPr/>
            </a:pPr>
            <a:endParaRPr lang="ru-RU" sz="3000" i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86" y="59266"/>
            <a:ext cx="1701679" cy="6820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A786D-48DD-4F46-9BC1-D56A9A534372}"/>
              </a:ext>
            </a:extLst>
          </p:cNvPr>
          <p:cNvSpPr/>
          <p:nvPr/>
        </p:nvSpPr>
        <p:spPr>
          <a:xfrm>
            <a:off x="1826665" y="-89674"/>
            <a:ext cx="6849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внешней торговли </a:t>
            </a:r>
          </a:p>
          <a:p>
            <a:pPr lvl="0" algn="r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регионов Сибири, млрд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6A0870A-C9F4-4BEB-B69C-9164CF63C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023501"/>
              </p:ext>
            </p:extLst>
          </p:nvPr>
        </p:nvGraphicFramePr>
        <p:xfrm>
          <a:off x="373310" y="1004240"/>
          <a:ext cx="8397379" cy="541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B3BC98-63E7-4B70-ABF2-C005AB73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557" y="6522387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243CBC-CFD4-4BD6-A568-C71F4B1FE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90"/>
          <a:stretch/>
        </p:blipFill>
        <p:spPr bwMode="auto">
          <a:xfrm>
            <a:off x="-1771" y="1479406"/>
            <a:ext cx="9144000" cy="45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771" y="-15707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3844" y="-82637"/>
            <a:ext cx="7678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Текущая экспортная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ситуация регионов РФ (2018 г.)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80" y="74426"/>
            <a:ext cx="179781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687" y="1513833"/>
            <a:ext cx="88910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2400" b="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AEBF3-2A0E-B241-9AD7-643A8E5E9680}"/>
              </a:ext>
            </a:extLst>
          </p:cNvPr>
          <p:cNvSpPr txBox="1"/>
          <p:nvPr/>
        </p:nvSpPr>
        <p:spPr>
          <a:xfrm rot="10800000">
            <a:off x="4630797" y="4179445"/>
            <a:ext cx="16437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25" b="1" dirty="0">
              <a:solidFill>
                <a:srgbClr val="2768A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6B73A79-9AC7-8546-BEFB-FE0058B5421E}"/>
              </a:ext>
            </a:extLst>
          </p:cNvPr>
          <p:cNvGrpSpPr/>
          <p:nvPr/>
        </p:nvGrpSpPr>
        <p:grpSpPr>
          <a:xfrm>
            <a:off x="944012" y="3096049"/>
            <a:ext cx="142424" cy="1302688"/>
            <a:chOff x="5371225" y="4541540"/>
            <a:chExt cx="2720907" cy="835887"/>
          </a:xfrm>
        </p:grpSpPr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F330668E-057C-7C45-8951-CBD6A6831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225" y="4541540"/>
              <a:ext cx="0" cy="835887"/>
            </a:xfrm>
            <a:prstGeom prst="straightConnector1">
              <a:avLst/>
            </a:prstGeom>
            <a:ln w="38100" cap="rnd">
              <a:solidFill>
                <a:schemeClr val="accent6">
                  <a:lumMod val="50000"/>
                </a:schemeClr>
              </a:solidFill>
              <a:prstDash val="sysDot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D90107-9542-3F48-957F-08B124D722D2}"/>
                </a:ext>
              </a:extLst>
            </p:cNvPr>
            <p:cNvSpPr txBox="1"/>
            <p:nvPr/>
          </p:nvSpPr>
          <p:spPr>
            <a:xfrm>
              <a:off x="5387024" y="4603849"/>
              <a:ext cx="2705108" cy="14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47706685-E01B-4C48-9010-FEE933B7606E}"/>
                  </a:ext>
                </a:extLst>
              </p14:cNvPr>
              <p14:cNvContentPartPr/>
              <p14:nvPr/>
            </p14:nvContentPartPr>
            <p14:xfrm>
              <a:off x="1570021" y="-413418"/>
              <a:ext cx="270" cy="27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47706685-E01B-4C48-9010-FEE933B76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271" y="-42016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253B63A6-1FA9-7C4E-BEC4-6CE0B32BB4DF}"/>
                  </a:ext>
                </a:extLst>
              </p14:cNvPr>
              <p14:cNvContentPartPr/>
              <p14:nvPr/>
            </p14:nvContentPartPr>
            <p14:xfrm>
              <a:off x="5992351" y="5069472"/>
              <a:ext cx="270" cy="27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253B63A6-1FA9-7C4E-BEC4-6CE0B32BB4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5601" y="5062722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B9AE59A-F248-4B8C-9B76-94797D65D498}"/>
              </a:ext>
            </a:extLst>
          </p:cNvPr>
          <p:cNvSpPr txBox="1"/>
          <p:nvPr/>
        </p:nvSpPr>
        <p:spPr>
          <a:xfrm>
            <a:off x="3777611" y="4075039"/>
            <a:ext cx="243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8,8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EC6AE-C230-4CFE-8816-A31CEF5F2219}"/>
              </a:ext>
            </a:extLst>
          </p:cNvPr>
          <p:cNvSpPr txBox="1"/>
          <p:nvPr/>
        </p:nvSpPr>
        <p:spPr>
          <a:xfrm>
            <a:off x="6276052" y="3555604"/>
            <a:ext cx="135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ДФО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31A42-C6F7-4ED0-8EF3-BDAD9C5CAD83}"/>
              </a:ext>
            </a:extLst>
          </p:cNvPr>
          <p:cNvSpPr txBox="1"/>
          <p:nvPr/>
        </p:nvSpPr>
        <p:spPr>
          <a:xfrm>
            <a:off x="3271675" y="3635026"/>
            <a:ext cx="967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УФО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93D482-D61C-4F2A-A572-681974CD3A1C}"/>
              </a:ext>
            </a:extLst>
          </p:cNvPr>
          <p:cNvSpPr txBox="1"/>
          <p:nvPr/>
        </p:nvSpPr>
        <p:spPr>
          <a:xfrm>
            <a:off x="1901594" y="2830435"/>
            <a:ext cx="1358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СЗФО</a:t>
            </a:r>
            <a:r>
              <a:rPr lang="ru-RU" sz="2100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11,2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3FF27A-8D07-4D8C-B5EA-E7624373D22F}"/>
              </a:ext>
            </a:extLst>
          </p:cNvPr>
          <p:cNvSpPr txBox="1"/>
          <p:nvPr/>
        </p:nvSpPr>
        <p:spPr>
          <a:xfrm>
            <a:off x="1191354" y="3139176"/>
            <a:ext cx="954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ЦФО</a:t>
            </a: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50,2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2383C4-5EE8-4D61-8CAC-F545E73B0BF6}"/>
              </a:ext>
            </a:extLst>
          </p:cNvPr>
          <p:cNvSpPr txBox="1"/>
          <p:nvPr/>
        </p:nvSpPr>
        <p:spPr>
          <a:xfrm>
            <a:off x="2012869" y="3717251"/>
            <a:ext cx="1454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ПФО</a:t>
            </a: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B92BBC-8054-45E6-B775-47FDABEC101D}"/>
              </a:ext>
            </a:extLst>
          </p:cNvPr>
          <p:cNvSpPr txBox="1"/>
          <p:nvPr/>
        </p:nvSpPr>
        <p:spPr>
          <a:xfrm>
            <a:off x="954260" y="5547717"/>
            <a:ext cx="1454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СКФО</a:t>
            </a: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2961B6C-007F-476D-AE3A-3FFED3BF8D05}"/>
              </a:ext>
            </a:extLst>
          </p:cNvPr>
          <p:cNvGrpSpPr/>
          <p:nvPr/>
        </p:nvGrpSpPr>
        <p:grpSpPr>
          <a:xfrm rot="10800000">
            <a:off x="954260" y="4819178"/>
            <a:ext cx="122754" cy="992324"/>
            <a:chOff x="5371225" y="4541540"/>
            <a:chExt cx="2720907" cy="835887"/>
          </a:xfrm>
        </p:grpSpPr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726DB6FB-6DF6-41EA-9872-4B415F61E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225" y="4541540"/>
              <a:ext cx="0" cy="835887"/>
            </a:xfrm>
            <a:prstGeom prst="straightConnector1">
              <a:avLst/>
            </a:prstGeom>
            <a:ln w="38100" cap="rnd">
              <a:solidFill>
                <a:schemeClr val="accent6">
                  <a:lumMod val="50000"/>
                </a:schemeClr>
              </a:solidFill>
              <a:prstDash val="sysDot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E61C25-8958-44F2-A7D8-549EE2FFC721}"/>
                </a:ext>
              </a:extLst>
            </p:cNvPr>
            <p:cNvSpPr txBox="1"/>
            <p:nvPr/>
          </p:nvSpPr>
          <p:spPr>
            <a:xfrm>
              <a:off x="5387029" y="4645128"/>
              <a:ext cx="2705103" cy="194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B567484-6218-4CC6-B18A-FF4B51A691E3}"/>
              </a:ext>
            </a:extLst>
          </p:cNvPr>
          <p:cNvSpPr txBox="1"/>
          <p:nvPr/>
        </p:nvSpPr>
        <p:spPr>
          <a:xfrm>
            <a:off x="-156430" y="2649316"/>
            <a:ext cx="1454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76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ЮФО</a:t>
            </a: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A775E3-AAE1-4A61-8D20-31A76484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8371" y="6451937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4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1800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3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037" y="920668"/>
            <a:ext cx="67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633" y="1660911"/>
            <a:ext cx="4875804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7CE98-6324-4B89-87D4-751FFCBA96A7}"/>
              </a:ext>
            </a:extLst>
          </p:cNvPr>
          <p:cNvSpPr/>
          <p:nvPr/>
        </p:nvSpPr>
        <p:spPr>
          <a:xfrm>
            <a:off x="124984" y="1740833"/>
            <a:ext cx="884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  <a:endParaRPr lang="ru-RU" i="1" dirty="0">
              <a:solidFill>
                <a:srgbClr val="2768A0"/>
              </a:solidFill>
              <a:latin typeface="Calibri" panose="020F050202020403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33635B-BC7F-446F-A0B4-EBCE6032E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18" y="40134"/>
            <a:ext cx="1701679" cy="682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6C8E0-20BB-46BE-9169-10A4A14EF3E1}"/>
              </a:ext>
            </a:extLst>
          </p:cNvPr>
          <p:cNvSpPr txBox="1"/>
          <p:nvPr/>
        </p:nvSpPr>
        <p:spPr>
          <a:xfrm>
            <a:off x="4152643" y="-72307"/>
            <a:ext cx="8086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Товарная структура экспорта 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Сибири 2013-2018 гг. (%)</a:t>
            </a:r>
          </a:p>
          <a:p>
            <a:pPr>
              <a:defRPr/>
            </a:pP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FCAB38F1-BF89-FB42-A43C-D38B7BF25342}"/>
                  </a:ext>
                </a:extLst>
              </p14:cNvPr>
              <p14:cNvContentPartPr/>
              <p14:nvPr/>
            </p14:nvContentPartPr>
            <p14:xfrm>
              <a:off x="2029822" y="2836942"/>
              <a:ext cx="270" cy="27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FCAB38F1-BF89-FB42-A43C-D38B7BF25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582" y="2833702"/>
                <a:ext cx="6750" cy="675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D984263C-3DFF-4839-B2D3-8AF1EBB63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39227"/>
              </p:ext>
            </p:extLst>
          </p:nvPr>
        </p:nvGraphicFramePr>
        <p:xfrm>
          <a:off x="-570452" y="1035689"/>
          <a:ext cx="9589467" cy="499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90BE673-F993-44A2-AE88-FF7F0FC8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1615" y="6339092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3A42A-0554-4F75-BDE1-249D858CC1A4}"/>
              </a:ext>
            </a:extLst>
          </p:cNvPr>
          <p:cNvSpPr txBox="1"/>
          <p:nvPr/>
        </p:nvSpPr>
        <p:spPr>
          <a:xfrm>
            <a:off x="318782" y="202081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0CB45-7BA3-4BF1-98E4-2D154106928E}"/>
              </a:ext>
            </a:extLst>
          </p:cNvPr>
          <p:cNvSpPr txBox="1"/>
          <p:nvPr/>
        </p:nvSpPr>
        <p:spPr>
          <a:xfrm>
            <a:off x="667596" y="1682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F79B5-9661-44C9-B67D-A9BA326C53E1}"/>
              </a:ext>
            </a:extLst>
          </p:cNvPr>
          <p:cNvSpPr txBox="1"/>
          <p:nvPr/>
        </p:nvSpPr>
        <p:spPr>
          <a:xfrm>
            <a:off x="869242" y="146857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</a:p>
        </p:txBody>
      </p:sp>
    </p:spTree>
    <p:extLst>
      <p:ext uri="{BB962C8B-B14F-4D97-AF65-F5344CB8AC3E}">
        <p14:creationId xmlns:p14="http://schemas.microsoft.com/office/powerpoint/2010/main" val="21622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3A1D66-E6C3-5745-BF84-D2E85EA84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0"/>
          <a:stretch/>
        </p:blipFill>
        <p:spPr>
          <a:xfrm>
            <a:off x="0" y="1611290"/>
            <a:ext cx="4572000" cy="36113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24122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7693" y="108033"/>
            <a:ext cx="767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состояния экспорта до 2024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7" y="39009"/>
            <a:ext cx="179781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687" y="1513833"/>
            <a:ext cx="88910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sz="2400" b="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AEBF3-2A0E-B241-9AD7-643A8E5E9680}"/>
              </a:ext>
            </a:extLst>
          </p:cNvPr>
          <p:cNvSpPr txBox="1"/>
          <p:nvPr/>
        </p:nvSpPr>
        <p:spPr>
          <a:xfrm rot="10800000">
            <a:off x="4630797" y="4179445"/>
            <a:ext cx="16437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825" b="1" dirty="0">
              <a:solidFill>
                <a:srgbClr val="2768A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47706685-E01B-4C48-9010-FEE933B7606E}"/>
                  </a:ext>
                </a:extLst>
              </p14:cNvPr>
              <p14:cNvContentPartPr/>
              <p14:nvPr/>
            </p14:nvContentPartPr>
            <p14:xfrm>
              <a:off x="1570021" y="-413418"/>
              <a:ext cx="270" cy="27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47706685-E01B-4C48-9010-FEE933B76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271" y="-42016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253B63A6-1FA9-7C4E-BEC4-6CE0B32BB4DF}"/>
                  </a:ext>
                </a:extLst>
              </p14:cNvPr>
              <p14:cNvContentPartPr/>
              <p14:nvPr/>
            </p14:nvContentPartPr>
            <p14:xfrm>
              <a:off x="5992351" y="5069472"/>
              <a:ext cx="270" cy="27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253B63A6-1FA9-7C4E-BEC4-6CE0B32BB4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5601" y="5062722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3ED2D5-39FE-8941-81F3-DDF0B7F65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0" r="25617"/>
          <a:stretch/>
        </p:blipFill>
        <p:spPr>
          <a:xfrm>
            <a:off x="5732779" y="1775336"/>
            <a:ext cx="3097958" cy="35418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FE18E6-7016-2A4D-9A4A-95CE9F3E77EF}"/>
              </a:ext>
            </a:extLst>
          </p:cNvPr>
          <p:cNvSpPr txBox="1"/>
          <p:nvPr/>
        </p:nvSpPr>
        <p:spPr>
          <a:xfrm>
            <a:off x="208744" y="1342497"/>
            <a:ext cx="3171317" cy="1985159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Сибири в национальном экспорте</a:t>
            </a:r>
          </a:p>
          <a:p>
            <a:pPr algn="ctr">
              <a:defRPr/>
            </a:pPr>
            <a:r>
              <a:rPr lang="ru-RU" sz="4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</a:t>
            </a:r>
            <a:r>
              <a:rPr lang="en-US" sz="4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5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4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 млрд </a:t>
            </a:r>
            <a:r>
              <a:rPr lang="en-US" sz="405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Тенденция к повышению">
            <a:extLst>
              <a:ext uri="{FF2B5EF4-FFF2-40B4-BE49-F238E27FC236}">
                <a16:creationId xmlns:a16="http://schemas.microsoft.com/office/drawing/2014/main" id="{EC95AD61-F9D6-DE4D-B7F9-D14DA3ED7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3682" y="2321847"/>
            <a:ext cx="2175918" cy="2175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5CE6A-2F2B-E74F-9389-68E7DD001C3C}"/>
              </a:ext>
            </a:extLst>
          </p:cNvPr>
          <p:cNvSpPr txBox="1"/>
          <p:nvPr/>
        </p:nvSpPr>
        <p:spPr>
          <a:xfrm>
            <a:off x="317634" y="5997639"/>
            <a:ext cx="889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обобщенным экспертным оценкам</a:t>
            </a:r>
          </a:p>
          <a:p>
            <a:pPr>
              <a:defRPr/>
            </a:pPr>
            <a:r>
              <a:rPr lang="ru-RU" sz="1200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расчетный показатель на основании Прогноза социально-экономического развития РФ на период до 2024 г. </a:t>
            </a:r>
            <a:r>
              <a:rPr lang="ru-RU" sz="1200" i="1" u="sng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u="sng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http://economy.gov.ru/minec/activity/sections/macro/201801101</a:t>
            </a:r>
            <a:r>
              <a:rPr lang="ru-RU" sz="1200" i="1" u="sng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B6B16-7471-604C-AEF2-FABBE1FFC773}"/>
              </a:ext>
            </a:extLst>
          </p:cNvPr>
          <p:cNvSpPr txBox="1"/>
          <p:nvPr/>
        </p:nvSpPr>
        <p:spPr>
          <a:xfrm>
            <a:off x="7065024" y="5295678"/>
            <a:ext cx="103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A5480-EE4D-2C4A-9793-011719FD5AF3}"/>
              </a:ext>
            </a:extLst>
          </p:cNvPr>
          <p:cNvSpPr txBox="1"/>
          <p:nvPr/>
        </p:nvSpPr>
        <p:spPr>
          <a:xfrm>
            <a:off x="1206816" y="5220532"/>
            <a:ext cx="952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6BA4CA3-E20F-4843-A9FE-E65023C8120E}"/>
              </a:ext>
            </a:extLst>
          </p:cNvPr>
          <p:cNvSpPr/>
          <p:nvPr/>
        </p:nvSpPr>
        <p:spPr>
          <a:xfrm>
            <a:off x="7450720" y="3516101"/>
            <a:ext cx="2600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D6E575-2507-42F2-8D8F-D92DED8FE63B}"/>
              </a:ext>
            </a:extLst>
          </p:cNvPr>
          <p:cNvSpPr txBox="1"/>
          <p:nvPr/>
        </p:nvSpPr>
        <p:spPr>
          <a:xfrm>
            <a:off x="5546109" y="1330742"/>
            <a:ext cx="3469662" cy="256224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effectLst>
            <a:softEdge rad="190500"/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доли</a:t>
            </a:r>
          </a:p>
          <a:p>
            <a:pPr lvl="0" algn="ctr">
              <a:defRPr/>
            </a:pPr>
            <a:r>
              <a:rPr lang="ru-RU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8,8%*</a:t>
            </a:r>
          </a:p>
          <a:p>
            <a:pPr algn="ctr">
              <a:defRPr/>
            </a:pPr>
            <a:r>
              <a:rPr lang="ru-RU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44,7 млрд </a:t>
            </a:r>
            <a:r>
              <a:rPr lang="en-US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</a:p>
          <a:p>
            <a:pPr algn="ctr">
              <a:defRPr/>
            </a:pPr>
            <a:r>
              <a:rPr lang="ru-RU" sz="33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(прирост на 15%)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D34422A-140F-4110-B284-5363D04E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024" y="6451246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448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9873" y="52062"/>
            <a:ext cx="709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4" y="47346"/>
            <a:ext cx="179781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687" y="1513833"/>
            <a:ext cx="88910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2400" b="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2366E1-23EB-4F52-B467-3D36EBD928DD}"/>
              </a:ext>
            </a:extLst>
          </p:cNvPr>
          <p:cNvSpPr/>
          <p:nvPr/>
        </p:nvSpPr>
        <p:spPr>
          <a:xfrm>
            <a:off x="781046" y="7034069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/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1195089-4DD3-9E4E-B204-CAC396A4C895}"/>
              </a:ext>
            </a:extLst>
          </p:cNvPr>
          <p:cNvSpPr/>
          <p:nvPr/>
        </p:nvSpPr>
        <p:spPr>
          <a:xfrm>
            <a:off x="2105638" y="1853855"/>
            <a:ext cx="679374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совокупный ежегодный объем экспорта из регионов Сибири </a:t>
            </a:r>
          </a:p>
          <a:p>
            <a:pPr algn="ctr"/>
            <a:r>
              <a:rPr lang="ru-RU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44,7 млрд </a:t>
            </a:r>
            <a:r>
              <a:rPr lang="en-US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 2024 года </a:t>
            </a:r>
          </a:p>
          <a:p>
            <a:pPr algn="ctr"/>
            <a:r>
              <a:rPr lang="ru-RU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выполнения Указа Президента РФ </a:t>
            </a:r>
          </a:p>
          <a:p>
            <a:pPr algn="ctr"/>
            <a:r>
              <a:rPr lang="ru-RU" sz="2400" b="1" i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07.05.2018  № 204 «О национальных целях и стратегических задачах развития Российской Федерации на период до 2024 года») </a:t>
            </a:r>
          </a:p>
          <a:p>
            <a:pPr algn="ctr"/>
            <a:endParaRPr lang="ru-RU" sz="2400" i="1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Треугольник 6">
            <a:extLst>
              <a:ext uri="{FF2B5EF4-FFF2-40B4-BE49-F238E27FC236}">
                <a16:creationId xmlns:a16="http://schemas.microsoft.com/office/drawing/2014/main" id="{9AFB9D11-5358-AC48-83BC-490933E68D67}"/>
              </a:ext>
            </a:extLst>
          </p:cNvPr>
          <p:cNvSpPr/>
          <p:nvPr/>
        </p:nvSpPr>
        <p:spPr>
          <a:xfrm flipV="1">
            <a:off x="240164" y="1853855"/>
            <a:ext cx="1749997" cy="3426335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9088BF-BD5C-4A5F-BCBB-3A48640E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8371" y="6364725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754"/>
            <a:ext cx="9144000" cy="750081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0100" y="99176"/>
            <a:ext cx="709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4" y="90072"/>
            <a:ext cx="1797819" cy="720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687" y="1513833"/>
            <a:ext cx="88910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rgbClr val="2768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sz="2400" b="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50174A-D61A-4744-81BF-BAC6FBE704F2}"/>
              </a:ext>
            </a:extLst>
          </p:cNvPr>
          <p:cNvSpPr/>
          <p:nvPr/>
        </p:nvSpPr>
        <p:spPr>
          <a:xfrm>
            <a:off x="606694" y="3605454"/>
            <a:ext cx="606024" cy="44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2366E1-23EB-4F52-B467-3D36EBD928DD}"/>
              </a:ext>
            </a:extLst>
          </p:cNvPr>
          <p:cNvSpPr/>
          <p:nvPr/>
        </p:nvSpPr>
        <p:spPr>
          <a:xfrm>
            <a:off x="781046" y="7034069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/>
              <a:t> </a:t>
            </a:r>
          </a:p>
        </p:txBody>
      </p:sp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983048B3-8E8A-1145-A579-2D72EA3C6ABB}"/>
              </a:ext>
            </a:extLst>
          </p:cNvPr>
          <p:cNvSpPr/>
          <p:nvPr/>
        </p:nvSpPr>
        <p:spPr>
          <a:xfrm>
            <a:off x="176029" y="4604135"/>
            <a:ext cx="8839742" cy="1297460"/>
          </a:xfrm>
          <a:custGeom>
            <a:avLst/>
            <a:gdLst>
              <a:gd name="connsiteX0" fmla="*/ 0 w 1685244"/>
              <a:gd name="connsiteY0" fmla="*/ 0 h 526639"/>
              <a:gd name="connsiteX1" fmla="*/ 1685244 w 1685244"/>
              <a:gd name="connsiteY1" fmla="*/ 0 h 526639"/>
              <a:gd name="connsiteX2" fmla="*/ 1685244 w 1685244"/>
              <a:gd name="connsiteY2" fmla="*/ 526639 h 526639"/>
              <a:gd name="connsiteX3" fmla="*/ 0 w 1685244"/>
              <a:gd name="connsiteY3" fmla="*/ 526639 h 526639"/>
              <a:gd name="connsiteX4" fmla="*/ 0 w 1685244"/>
              <a:gd name="connsiteY4" fmla="*/ 0 h 5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244" h="526639">
                <a:moveTo>
                  <a:pt x="0" y="0"/>
                </a:moveTo>
                <a:lnTo>
                  <a:pt x="1685244" y="0"/>
                </a:lnTo>
                <a:lnTo>
                  <a:pt x="1685244" y="526639"/>
                </a:lnTo>
                <a:lnTo>
                  <a:pt x="0" y="5266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67533" tIns="28575" rIns="28575" bIns="28575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СУЩЕСТВУЮЩИХ И СОЗДАНИЕ </a:t>
            </a:r>
            <a:endParaRPr lang="en-US" sz="2100" b="1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БЕЗБАРЬЕРНЫХ </a:t>
            </a:r>
          </a:p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ЭКСПОРТНО-ОРИЕНТИРОВАННЫХ</a:t>
            </a:r>
            <a:r>
              <a:rPr lang="en-US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00" b="1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ТРАНСГРАНИЧНЫХ КОРИДОРОВ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5C8828-12AB-C349-8970-30CCCE49047C}"/>
              </a:ext>
            </a:extLst>
          </p:cNvPr>
          <p:cNvSpPr/>
          <p:nvPr/>
        </p:nvSpPr>
        <p:spPr>
          <a:xfrm>
            <a:off x="150358" y="1333080"/>
            <a:ext cx="8927481" cy="1207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ПЕРСПЕКТИВНЫХ РЫНКОВ СБЫТА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ВЫВОД НА НИХ ТОВАРОВ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НЕСЫРЬЕВОГО ЭКСПОРТА</a:t>
            </a:r>
            <a:endParaRPr lang="en-US" sz="2100" b="1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endParaRPr lang="ru-RU" sz="9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Рисунок 25" descr="Земной шар с очертаниями Азии">
            <a:extLst>
              <a:ext uri="{FF2B5EF4-FFF2-40B4-BE49-F238E27FC236}">
                <a16:creationId xmlns:a16="http://schemas.microsoft.com/office/drawing/2014/main" id="{4292513C-FD66-704C-8D0C-313FFFB5A72E}"/>
              </a:ext>
            </a:extLst>
          </p:cNvPr>
          <p:cNvGrpSpPr/>
          <p:nvPr/>
        </p:nvGrpSpPr>
        <p:grpSpPr>
          <a:xfrm>
            <a:off x="111654" y="1324382"/>
            <a:ext cx="1322863" cy="1207850"/>
            <a:chOff x="5442643" y="1223373"/>
            <a:chExt cx="914400" cy="914400"/>
          </a:xfrm>
        </p:grpSpPr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B3D18A37-31F6-154B-81BA-D1B310842E55}"/>
                </a:ext>
              </a:extLst>
            </p:cNvPr>
            <p:cNvSpPr/>
            <p:nvPr/>
          </p:nvSpPr>
          <p:spPr>
            <a:xfrm>
              <a:off x="6079380" y="1558748"/>
              <a:ext cx="58812" cy="68716"/>
            </a:xfrm>
            <a:custGeom>
              <a:avLst/>
              <a:gdLst>
                <a:gd name="connsiteX0" fmla="*/ 9914 w 58812"/>
                <a:gd name="connsiteY0" fmla="*/ 68389 h 68716"/>
                <a:gd name="connsiteX1" fmla="*/ 57539 w 58812"/>
                <a:gd name="connsiteY1" fmla="*/ 1714 h 68716"/>
                <a:gd name="connsiteX2" fmla="*/ 48014 w 58812"/>
                <a:gd name="connsiteY2" fmla="*/ 1714 h 68716"/>
                <a:gd name="connsiteX3" fmla="*/ 389 w 58812"/>
                <a:gd name="connsiteY3" fmla="*/ 58864 h 68716"/>
                <a:gd name="connsiteX4" fmla="*/ 9914 w 58812"/>
                <a:gd name="connsiteY4" fmla="*/ 68389 h 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12" h="68716">
                  <a:moveTo>
                    <a:pt x="9914" y="68389"/>
                  </a:moveTo>
                  <a:cubicBezTo>
                    <a:pt x="35727" y="50959"/>
                    <a:pt x="65350" y="31432"/>
                    <a:pt x="57539" y="1714"/>
                  </a:cubicBezTo>
                  <a:cubicBezTo>
                    <a:pt x="56968" y="-571"/>
                    <a:pt x="48586" y="-571"/>
                    <a:pt x="48014" y="1714"/>
                  </a:cubicBezTo>
                  <a:cubicBezTo>
                    <a:pt x="44109" y="18383"/>
                    <a:pt x="40109" y="33433"/>
                    <a:pt x="389" y="58864"/>
                  </a:cubicBezTo>
                  <a:cubicBezTo>
                    <a:pt x="-1897" y="60293"/>
                    <a:pt x="6485" y="70676"/>
                    <a:pt x="9914" y="683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45AD0570-3CA1-FB47-98DE-EE00FB3BA9FF}"/>
                </a:ext>
              </a:extLst>
            </p:cNvPr>
            <p:cNvSpPr/>
            <p:nvPr/>
          </p:nvSpPr>
          <p:spPr>
            <a:xfrm>
              <a:off x="5971317" y="1771141"/>
              <a:ext cx="60354" cy="65837"/>
            </a:xfrm>
            <a:custGeom>
              <a:avLst/>
              <a:gdLst>
                <a:gd name="connsiteX0" fmla="*/ 3773 w 60354"/>
                <a:gd name="connsiteY0" fmla="*/ 32685 h 65837"/>
                <a:gd name="connsiteX1" fmla="*/ 28538 w 60354"/>
                <a:gd name="connsiteY1" fmla="*/ 19159 h 65837"/>
                <a:gd name="connsiteX2" fmla="*/ 42826 w 60354"/>
                <a:gd name="connsiteY2" fmla="*/ 1252 h 65837"/>
                <a:gd name="connsiteX3" fmla="*/ 48065 w 60354"/>
                <a:gd name="connsiteY3" fmla="*/ 14 h 65837"/>
                <a:gd name="connsiteX4" fmla="*/ 51303 w 60354"/>
                <a:gd name="connsiteY4" fmla="*/ 3157 h 65837"/>
                <a:gd name="connsiteX5" fmla="*/ 60066 w 60354"/>
                <a:gd name="connsiteY5" fmla="*/ 9539 h 65837"/>
                <a:gd name="connsiteX6" fmla="*/ 59304 w 60354"/>
                <a:gd name="connsiteY6" fmla="*/ 11920 h 65837"/>
                <a:gd name="connsiteX7" fmla="*/ 59304 w 60354"/>
                <a:gd name="connsiteY7" fmla="*/ 11920 h 65837"/>
                <a:gd name="connsiteX8" fmla="*/ 55304 w 60354"/>
                <a:gd name="connsiteY8" fmla="*/ 12778 h 65837"/>
                <a:gd name="connsiteX9" fmla="*/ 56066 w 60354"/>
                <a:gd name="connsiteY9" fmla="*/ 15921 h 65837"/>
                <a:gd name="connsiteX10" fmla="*/ 47303 w 60354"/>
                <a:gd name="connsiteY10" fmla="*/ 22303 h 65837"/>
                <a:gd name="connsiteX11" fmla="*/ 51303 w 60354"/>
                <a:gd name="connsiteY11" fmla="*/ 27065 h 65837"/>
                <a:gd name="connsiteX12" fmla="*/ 57685 w 60354"/>
                <a:gd name="connsiteY12" fmla="*/ 35066 h 65837"/>
                <a:gd name="connsiteX13" fmla="*/ 48160 w 60354"/>
                <a:gd name="connsiteY13" fmla="*/ 45448 h 65837"/>
                <a:gd name="connsiteX14" fmla="*/ 43397 w 60354"/>
                <a:gd name="connsiteY14" fmla="*/ 55831 h 65837"/>
                <a:gd name="connsiteX15" fmla="*/ 41016 w 60354"/>
                <a:gd name="connsiteY15" fmla="*/ 64594 h 65837"/>
                <a:gd name="connsiteX16" fmla="*/ 33872 w 60354"/>
                <a:gd name="connsiteY16" fmla="*/ 65451 h 65837"/>
                <a:gd name="connsiteX17" fmla="*/ 7012 w 60354"/>
                <a:gd name="connsiteY17" fmla="*/ 61831 h 65837"/>
                <a:gd name="connsiteX18" fmla="*/ 6155 w 60354"/>
                <a:gd name="connsiteY18" fmla="*/ 53830 h 65837"/>
                <a:gd name="connsiteX19" fmla="*/ 1773 w 60354"/>
                <a:gd name="connsiteY19" fmla="*/ 50211 h 65837"/>
                <a:gd name="connsiteX20" fmla="*/ 3773 w 60354"/>
                <a:gd name="connsiteY20" fmla="*/ 32685 h 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354" h="65837">
                  <a:moveTo>
                    <a:pt x="3773" y="32685"/>
                  </a:moveTo>
                  <a:cubicBezTo>
                    <a:pt x="6059" y="30780"/>
                    <a:pt x="26538" y="23160"/>
                    <a:pt x="28538" y="19159"/>
                  </a:cubicBezTo>
                  <a:cubicBezTo>
                    <a:pt x="32016" y="12270"/>
                    <a:pt x="36880" y="6173"/>
                    <a:pt x="42826" y="1252"/>
                  </a:cubicBezTo>
                  <a:cubicBezTo>
                    <a:pt x="44417" y="345"/>
                    <a:pt x="46236" y="-86"/>
                    <a:pt x="48065" y="14"/>
                  </a:cubicBezTo>
                  <a:lnTo>
                    <a:pt x="51303" y="3157"/>
                  </a:lnTo>
                  <a:cubicBezTo>
                    <a:pt x="54352" y="5102"/>
                    <a:pt x="57279" y="7234"/>
                    <a:pt x="60066" y="9539"/>
                  </a:cubicBezTo>
                  <a:cubicBezTo>
                    <a:pt x="61019" y="10777"/>
                    <a:pt x="59304" y="11920"/>
                    <a:pt x="59304" y="11920"/>
                  </a:cubicBezTo>
                  <a:lnTo>
                    <a:pt x="59304" y="11920"/>
                  </a:lnTo>
                  <a:lnTo>
                    <a:pt x="55304" y="12778"/>
                  </a:lnTo>
                  <a:cubicBezTo>
                    <a:pt x="55621" y="13809"/>
                    <a:pt x="55875" y="14859"/>
                    <a:pt x="56066" y="15921"/>
                  </a:cubicBezTo>
                  <a:cubicBezTo>
                    <a:pt x="56066" y="18016"/>
                    <a:pt x="47303" y="22303"/>
                    <a:pt x="47303" y="22303"/>
                  </a:cubicBezTo>
                  <a:lnTo>
                    <a:pt x="51303" y="27065"/>
                  </a:lnTo>
                  <a:cubicBezTo>
                    <a:pt x="51303" y="27065"/>
                    <a:pt x="61590" y="28589"/>
                    <a:pt x="57685" y="35066"/>
                  </a:cubicBezTo>
                  <a:lnTo>
                    <a:pt x="48160" y="45448"/>
                  </a:lnTo>
                  <a:lnTo>
                    <a:pt x="43397" y="55831"/>
                  </a:lnTo>
                  <a:cubicBezTo>
                    <a:pt x="43397" y="55831"/>
                    <a:pt x="43397" y="63070"/>
                    <a:pt x="41016" y="64594"/>
                  </a:cubicBezTo>
                  <a:cubicBezTo>
                    <a:pt x="38635" y="66118"/>
                    <a:pt x="37778" y="63832"/>
                    <a:pt x="33872" y="65451"/>
                  </a:cubicBezTo>
                  <a:cubicBezTo>
                    <a:pt x="24757" y="66547"/>
                    <a:pt x="15512" y="65301"/>
                    <a:pt x="7012" y="61831"/>
                  </a:cubicBezTo>
                  <a:cubicBezTo>
                    <a:pt x="6110" y="59267"/>
                    <a:pt x="5815" y="56528"/>
                    <a:pt x="6155" y="53830"/>
                  </a:cubicBezTo>
                  <a:cubicBezTo>
                    <a:pt x="6155" y="53830"/>
                    <a:pt x="4250" y="53830"/>
                    <a:pt x="1773" y="50211"/>
                  </a:cubicBezTo>
                  <a:cubicBezTo>
                    <a:pt x="-1183" y="44505"/>
                    <a:pt x="-393" y="37578"/>
                    <a:pt x="3773" y="326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50ED57A4-5D12-4B49-8D46-D557264CF0BC}"/>
                </a:ext>
              </a:extLst>
            </p:cNvPr>
            <p:cNvSpPr/>
            <p:nvPr/>
          </p:nvSpPr>
          <p:spPr>
            <a:xfrm>
              <a:off x="5883481" y="1786098"/>
              <a:ext cx="69040" cy="66386"/>
            </a:xfrm>
            <a:custGeom>
              <a:avLst/>
              <a:gdLst>
                <a:gd name="connsiteX0" fmla="*/ 54938 w 69040"/>
                <a:gd name="connsiteY0" fmla="*/ 60876 h 66386"/>
                <a:gd name="connsiteX1" fmla="*/ 30935 w 69040"/>
                <a:gd name="connsiteY1" fmla="*/ 36111 h 66386"/>
                <a:gd name="connsiteX2" fmla="*/ 25410 w 69040"/>
                <a:gd name="connsiteY2" fmla="*/ 31348 h 66386"/>
                <a:gd name="connsiteX3" fmla="*/ 7789 w 69040"/>
                <a:gd name="connsiteY3" fmla="*/ 9727 h 66386"/>
                <a:gd name="connsiteX4" fmla="*/ 1407 w 69040"/>
                <a:gd name="connsiteY4" fmla="*/ 3345 h 66386"/>
                <a:gd name="connsiteX5" fmla="*/ 645 w 69040"/>
                <a:gd name="connsiteY5" fmla="*/ 202 h 66386"/>
                <a:gd name="connsiteX6" fmla="*/ 15028 w 69040"/>
                <a:gd name="connsiteY6" fmla="*/ 1821 h 66386"/>
                <a:gd name="connsiteX7" fmla="*/ 34935 w 69040"/>
                <a:gd name="connsiteY7" fmla="*/ 20109 h 66386"/>
                <a:gd name="connsiteX8" fmla="*/ 41317 w 69040"/>
                <a:gd name="connsiteY8" fmla="*/ 20109 h 66386"/>
                <a:gd name="connsiteX9" fmla="*/ 50080 w 69040"/>
                <a:gd name="connsiteY9" fmla="*/ 28872 h 66386"/>
                <a:gd name="connsiteX10" fmla="*/ 54938 w 69040"/>
                <a:gd name="connsiteY10" fmla="*/ 31348 h 66386"/>
                <a:gd name="connsiteX11" fmla="*/ 58081 w 69040"/>
                <a:gd name="connsiteY11" fmla="*/ 38492 h 66386"/>
                <a:gd name="connsiteX12" fmla="*/ 65320 w 69040"/>
                <a:gd name="connsiteY12" fmla="*/ 45636 h 66386"/>
                <a:gd name="connsiteX13" fmla="*/ 68463 w 69040"/>
                <a:gd name="connsiteY13" fmla="*/ 49637 h 66386"/>
                <a:gd name="connsiteX14" fmla="*/ 66844 w 69040"/>
                <a:gd name="connsiteY14" fmla="*/ 56876 h 66386"/>
                <a:gd name="connsiteX15" fmla="*/ 66844 w 69040"/>
                <a:gd name="connsiteY15" fmla="*/ 65639 h 66386"/>
                <a:gd name="connsiteX16" fmla="*/ 54938 w 69040"/>
                <a:gd name="connsiteY16" fmla="*/ 60876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040" h="66386">
                  <a:moveTo>
                    <a:pt x="54938" y="60876"/>
                  </a:moveTo>
                  <a:cubicBezTo>
                    <a:pt x="46130" y="53444"/>
                    <a:pt x="38088" y="45147"/>
                    <a:pt x="30935" y="36111"/>
                  </a:cubicBezTo>
                  <a:lnTo>
                    <a:pt x="25410" y="31348"/>
                  </a:lnTo>
                  <a:lnTo>
                    <a:pt x="7789" y="9727"/>
                  </a:lnTo>
                  <a:lnTo>
                    <a:pt x="1407" y="3345"/>
                  </a:lnTo>
                  <a:cubicBezTo>
                    <a:pt x="1407" y="3345"/>
                    <a:pt x="-1164" y="964"/>
                    <a:pt x="645" y="202"/>
                  </a:cubicBezTo>
                  <a:cubicBezTo>
                    <a:pt x="5500" y="-340"/>
                    <a:pt x="10415" y="213"/>
                    <a:pt x="15028" y="1821"/>
                  </a:cubicBezTo>
                  <a:cubicBezTo>
                    <a:pt x="17790" y="3155"/>
                    <a:pt x="32364" y="20204"/>
                    <a:pt x="34935" y="20109"/>
                  </a:cubicBezTo>
                  <a:cubicBezTo>
                    <a:pt x="37507" y="20014"/>
                    <a:pt x="39222" y="18966"/>
                    <a:pt x="41317" y="20109"/>
                  </a:cubicBezTo>
                  <a:cubicBezTo>
                    <a:pt x="44476" y="22782"/>
                    <a:pt x="47407" y="25713"/>
                    <a:pt x="50080" y="28872"/>
                  </a:cubicBezTo>
                  <a:cubicBezTo>
                    <a:pt x="51794" y="29497"/>
                    <a:pt x="53425" y="30329"/>
                    <a:pt x="54938" y="31348"/>
                  </a:cubicBezTo>
                  <a:cubicBezTo>
                    <a:pt x="56376" y="33538"/>
                    <a:pt x="57438" y="35953"/>
                    <a:pt x="58081" y="38492"/>
                  </a:cubicBezTo>
                  <a:cubicBezTo>
                    <a:pt x="59841" y="41455"/>
                    <a:pt x="62335" y="43915"/>
                    <a:pt x="65320" y="45636"/>
                  </a:cubicBezTo>
                  <a:cubicBezTo>
                    <a:pt x="71035" y="49637"/>
                    <a:pt x="68463" y="49637"/>
                    <a:pt x="68463" y="49637"/>
                  </a:cubicBezTo>
                  <a:lnTo>
                    <a:pt x="66844" y="56876"/>
                  </a:lnTo>
                  <a:cubicBezTo>
                    <a:pt x="66844" y="56876"/>
                    <a:pt x="68559" y="64019"/>
                    <a:pt x="66844" y="65639"/>
                  </a:cubicBezTo>
                  <a:cubicBezTo>
                    <a:pt x="65129" y="67258"/>
                    <a:pt x="63415" y="66496"/>
                    <a:pt x="54938" y="608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AEC4EEEE-BC71-D54E-B74F-9E8984CD8F16}"/>
                </a:ext>
              </a:extLst>
            </p:cNvPr>
            <p:cNvSpPr/>
            <p:nvPr/>
          </p:nvSpPr>
          <p:spPr>
            <a:xfrm>
              <a:off x="5535035" y="1309098"/>
              <a:ext cx="723899" cy="723900"/>
            </a:xfrm>
            <a:custGeom>
              <a:avLst/>
              <a:gdLst>
                <a:gd name="connsiteX0" fmla="*/ 361950 w 723899"/>
                <a:gd name="connsiteY0" fmla="*/ 0 h 723900"/>
                <a:gd name="connsiteX1" fmla="*/ 0 w 723899"/>
                <a:gd name="connsiteY1" fmla="*/ 361950 h 723900"/>
                <a:gd name="connsiteX2" fmla="*/ 361950 w 723899"/>
                <a:gd name="connsiteY2" fmla="*/ 723900 h 723900"/>
                <a:gd name="connsiteX3" fmla="*/ 723900 w 723899"/>
                <a:gd name="connsiteY3" fmla="*/ 361950 h 723900"/>
                <a:gd name="connsiteX4" fmla="*/ 361950 w 723899"/>
                <a:gd name="connsiteY4" fmla="*/ 0 h 723900"/>
                <a:gd name="connsiteX5" fmla="*/ 535591 w 723899"/>
                <a:gd name="connsiteY5" fmla="*/ 88773 h 723900"/>
                <a:gd name="connsiteX6" fmla="*/ 534162 w 723899"/>
                <a:gd name="connsiteY6" fmla="*/ 97250 h 723900"/>
                <a:gd name="connsiteX7" fmla="*/ 496062 w 723899"/>
                <a:gd name="connsiteY7" fmla="*/ 97250 h 723900"/>
                <a:gd name="connsiteX8" fmla="*/ 438912 w 723899"/>
                <a:gd name="connsiteY8" fmla="*/ 106775 h 723900"/>
                <a:gd name="connsiteX9" fmla="*/ 410337 w 723899"/>
                <a:gd name="connsiteY9" fmla="*/ 116300 h 723900"/>
                <a:gd name="connsiteX10" fmla="*/ 400812 w 723899"/>
                <a:gd name="connsiteY10" fmla="*/ 97250 h 723900"/>
                <a:gd name="connsiteX11" fmla="*/ 286512 w 723899"/>
                <a:gd name="connsiteY11" fmla="*/ 106775 h 723900"/>
                <a:gd name="connsiteX12" fmla="*/ 222409 w 723899"/>
                <a:gd name="connsiteY12" fmla="*/ 117443 h 723900"/>
                <a:gd name="connsiteX13" fmla="*/ 200787 w 723899"/>
                <a:gd name="connsiteY13" fmla="*/ 106775 h 723900"/>
                <a:gd name="connsiteX14" fmla="*/ 191262 w 723899"/>
                <a:gd name="connsiteY14" fmla="*/ 87725 h 723900"/>
                <a:gd name="connsiteX15" fmla="*/ 190691 w 723899"/>
                <a:gd name="connsiteY15" fmla="*/ 87249 h 723900"/>
                <a:gd name="connsiteX16" fmla="*/ 535591 w 723899"/>
                <a:gd name="connsiteY16" fmla="*/ 88773 h 723900"/>
                <a:gd name="connsiteX17" fmla="*/ 571976 w 723899"/>
                <a:gd name="connsiteY17" fmla="*/ 115729 h 723900"/>
                <a:gd name="connsiteX18" fmla="*/ 608864 w 723899"/>
                <a:gd name="connsiteY18" fmla="*/ 571152 h 723900"/>
                <a:gd name="connsiteX19" fmla="*/ 604933 w 723899"/>
                <a:gd name="connsiteY19" fmla="*/ 575691 h 723900"/>
                <a:gd name="connsiteX20" fmla="*/ 603028 w 723899"/>
                <a:gd name="connsiteY20" fmla="*/ 574453 h 723900"/>
                <a:gd name="connsiteX21" fmla="*/ 604552 w 723899"/>
                <a:gd name="connsiteY21" fmla="*/ 570452 h 723900"/>
                <a:gd name="connsiteX22" fmla="*/ 608171 w 723899"/>
                <a:gd name="connsiteY22" fmla="*/ 568452 h 723900"/>
                <a:gd name="connsiteX23" fmla="*/ 609029 w 723899"/>
                <a:gd name="connsiteY23" fmla="*/ 558451 h 723900"/>
                <a:gd name="connsiteX24" fmla="*/ 607409 w 723899"/>
                <a:gd name="connsiteY24" fmla="*/ 554450 h 723900"/>
                <a:gd name="connsiteX25" fmla="*/ 604171 w 723899"/>
                <a:gd name="connsiteY25" fmla="*/ 541877 h 723900"/>
                <a:gd name="connsiteX26" fmla="*/ 604171 w 723899"/>
                <a:gd name="connsiteY26" fmla="*/ 539020 h 723900"/>
                <a:gd name="connsiteX27" fmla="*/ 598551 w 723899"/>
                <a:gd name="connsiteY27" fmla="*/ 546354 h 723900"/>
                <a:gd name="connsiteX28" fmla="*/ 594836 w 723899"/>
                <a:gd name="connsiteY28" fmla="*/ 560451 h 723900"/>
                <a:gd name="connsiteX29" fmla="*/ 583883 w 723899"/>
                <a:gd name="connsiteY29" fmla="*/ 577025 h 723900"/>
                <a:gd name="connsiteX30" fmla="*/ 567785 w 723899"/>
                <a:gd name="connsiteY30" fmla="*/ 556451 h 723900"/>
                <a:gd name="connsiteX31" fmla="*/ 568547 w 723899"/>
                <a:gd name="connsiteY31" fmla="*/ 554831 h 723900"/>
                <a:gd name="connsiteX32" fmla="*/ 573500 w 723899"/>
                <a:gd name="connsiteY32" fmla="*/ 551593 h 723900"/>
                <a:gd name="connsiteX33" fmla="*/ 577882 w 723899"/>
                <a:gd name="connsiteY33" fmla="*/ 547783 h 723900"/>
                <a:gd name="connsiteX34" fmla="*/ 575786 w 723899"/>
                <a:gd name="connsiteY34" fmla="*/ 544449 h 723900"/>
                <a:gd name="connsiteX35" fmla="*/ 572548 w 723899"/>
                <a:gd name="connsiteY35" fmla="*/ 545306 h 723900"/>
                <a:gd name="connsiteX36" fmla="*/ 570167 w 723899"/>
                <a:gd name="connsiteY36" fmla="*/ 543306 h 723900"/>
                <a:gd name="connsiteX37" fmla="*/ 560642 w 723899"/>
                <a:gd name="connsiteY37" fmla="*/ 539972 h 723900"/>
                <a:gd name="connsiteX38" fmla="*/ 557213 w 723899"/>
                <a:gd name="connsiteY38" fmla="*/ 539972 h 723900"/>
                <a:gd name="connsiteX39" fmla="*/ 554736 w 723899"/>
                <a:gd name="connsiteY39" fmla="*/ 545973 h 723900"/>
                <a:gd name="connsiteX40" fmla="*/ 548926 w 723899"/>
                <a:gd name="connsiteY40" fmla="*/ 552640 h 723900"/>
                <a:gd name="connsiteX41" fmla="*/ 525494 w 723899"/>
                <a:gd name="connsiteY41" fmla="*/ 567023 h 723900"/>
                <a:gd name="connsiteX42" fmla="*/ 517208 w 723899"/>
                <a:gd name="connsiteY42" fmla="*/ 571500 h 723900"/>
                <a:gd name="connsiteX43" fmla="*/ 506730 w 723899"/>
                <a:gd name="connsiteY43" fmla="*/ 581025 h 723900"/>
                <a:gd name="connsiteX44" fmla="*/ 469487 w 723899"/>
                <a:gd name="connsiteY44" fmla="*/ 604838 h 723900"/>
                <a:gd name="connsiteX45" fmla="*/ 459962 w 723899"/>
                <a:gd name="connsiteY45" fmla="*/ 606552 h 723900"/>
                <a:gd name="connsiteX46" fmla="*/ 448342 w 723899"/>
                <a:gd name="connsiteY46" fmla="*/ 628650 h 723900"/>
                <a:gd name="connsiteX47" fmla="*/ 441770 w 723899"/>
                <a:gd name="connsiteY47" fmla="*/ 636842 h 723900"/>
                <a:gd name="connsiteX48" fmla="*/ 445770 w 723899"/>
                <a:gd name="connsiteY48" fmla="*/ 653129 h 723900"/>
                <a:gd name="connsiteX49" fmla="*/ 445770 w 723899"/>
                <a:gd name="connsiteY49" fmla="*/ 659130 h 723900"/>
                <a:gd name="connsiteX50" fmla="*/ 442532 w 723899"/>
                <a:gd name="connsiteY50" fmla="*/ 661511 h 723900"/>
                <a:gd name="connsiteX51" fmla="*/ 442532 w 723899"/>
                <a:gd name="connsiteY51" fmla="*/ 663131 h 723900"/>
                <a:gd name="connsiteX52" fmla="*/ 449104 w 723899"/>
                <a:gd name="connsiteY52" fmla="*/ 665512 h 723900"/>
                <a:gd name="connsiteX53" fmla="*/ 452152 w 723899"/>
                <a:gd name="connsiteY53" fmla="*/ 655511 h 723900"/>
                <a:gd name="connsiteX54" fmla="*/ 457676 w 723899"/>
                <a:gd name="connsiteY54" fmla="*/ 653225 h 723900"/>
                <a:gd name="connsiteX55" fmla="*/ 472726 w 723899"/>
                <a:gd name="connsiteY55" fmla="*/ 651224 h 723900"/>
                <a:gd name="connsiteX56" fmla="*/ 495110 w 723899"/>
                <a:gd name="connsiteY56" fmla="*/ 653606 h 723900"/>
                <a:gd name="connsiteX57" fmla="*/ 504635 w 723899"/>
                <a:gd name="connsiteY57" fmla="*/ 652272 h 723900"/>
                <a:gd name="connsiteX58" fmla="*/ 71215 w 723899"/>
                <a:gd name="connsiteY58" fmla="*/ 504270 h 723900"/>
                <a:gd name="connsiteX59" fmla="*/ 39624 w 723899"/>
                <a:gd name="connsiteY59" fmla="*/ 393192 h 723900"/>
                <a:gd name="connsiteX60" fmla="*/ 140780 w 723899"/>
                <a:gd name="connsiteY60" fmla="*/ 363855 h 723900"/>
                <a:gd name="connsiteX61" fmla="*/ 129826 w 723899"/>
                <a:gd name="connsiteY61" fmla="*/ 339757 h 723900"/>
                <a:gd name="connsiteX62" fmla="*/ 188309 w 723899"/>
                <a:gd name="connsiteY62" fmla="*/ 349282 h 723900"/>
                <a:gd name="connsiteX63" fmla="*/ 194310 w 723899"/>
                <a:gd name="connsiteY63" fmla="*/ 368332 h 723900"/>
                <a:gd name="connsiteX64" fmla="*/ 216313 w 723899"/>
                <a:gd name="connsiteY64" fmla="*/ 423005 h 723900"/>
                <a:gd name="connsiteX65" fmla="*/ 239840 w 723899"/>
                <a:gd name="connsiteY65" fmla="*/ 457105 h 723900"/>
                <a:gd name="connsiteX66" fmla="*/ 248221 w 723899"/>
                <a:gd name="connsiteY66" fmla="*/ 429768 h 723900"/>
                <a:gd name="connsiteX67" fmla="*/ 253270 w 723899"/>
                <a:gd name="connsiteY67" fmla="*/ 409861 h 723900"/>
                <a:gd name="connsiteX68" fmla="*/ 296418 w 723899"/>
                <a:gd name="connsiteY68" fmla="*/ 383476 h 723900"/>
                <a:gd name="connsiteX69" fmla="*/ 314230 w 723899"/>
                <a:gd name="connsiteY69" fmla="*/ 366808 h 723900"/>
                <a:gd name="connsiteX70" fmla="*/ 329089 w 723899"/>
                <a:gd name="connsiteY70" fmla="*/ 381857 h 723900"/>
                <a:gd name="connsiteX71" fmla="*/ 342710 w 723899"/>
                <a:gd name="connsiteY71" fmla="*/ 400241 h 723900"/>
                <a:gd name="connsiteX72" fmla="*/ 348329 w 723899"/>
                <a:gd name="connsiteY72" fmla="*/ 419957 h 723900"/>
                <a:gd name="connsiteX73" fmla="*/ 354044 w 723899"/>
                <a:gd name="connsiteY73" fmla="*/ 418624 h 723900"/>
                <a:gd name="connsiteX74" fmla="*/ 380238 w 723899"/>
                <a:gd name="connsiteY74" fmla="*/ 487490 h 723900"/>
                <a:gd name="connsiteX75" fmla="*/ 408813 w 723899"/>
                <a:gd name="connsiteY75" fmla="*/ 503968 h 723900"/>
                <a:gd name="connsiteX76" fmla="*/ 380905 w 723899"/>
                <a:gd name="connsiteY76" fmla="*/ 431292 h 723900"/>
                <a:gd name="connsiteX77" fmla="*/ 405670 w 723899"/>
                <a:gd name="connsiteY77" fmla="*/ 444151 h 723900"/>
                <a:gd name="connsiteX78" fmla="*/ 431768 w 723899"/>
                <a:gd name="connsiteY78" fmla="*/ 444151 h 723900"/>
                <a:gd name="connsiteX79" fmla="*/ 421100 w 723899"/>
                <a:gd name="connsiteY79" fmla="*/ 403955 h 723900"/>
                <a:gd name="connsiteX80" fmla="*/ 428816 w 723899"/>
                <a:gd name="connsiteY80" fmla="*/ 378619 h 723900"/>
                <a:gd name="connsiteX81" fmla="*/ 441579 w 723899"/>
                <a:gd name="connsiteY81" fmla="*/ 388715 h 723900"/>
                <a:gd name="connsiteX82" fmla="*/ 472726 w 723899"/>
                <a:gd name="connsiteY82" fmla="*/ 368237 h 723900"/>
                <a:gd name="connsiteX83" fmla="*/ 500634 w 723899"/>
                <a:gd name="connsiteY83" fmla="*/ 332327 h 723900"/>
                <a:gd name="connsiteX84" fmla="*/ 481584 w 723899"/>
                <a:gd name="connsiteY84" fmla="*/ 297656 h 723900"/>
                <a:gd name="connsiteX85" fmla="*/ 507683 w 723899"/>
                <a:gd name="connsiteY85" fmla="*/ 276225 h 723900"/>
                <a:gd name="connsiteX86" fmla="*/ 519684 w 723899"/>
                <a:gd name="connsiteY86" fmla="*/ 302228 h 723900"/>
                <a:gd name="connsiteX87" fmla="*/ 529209 w 723899"/>
                <a:gd name="connsiteY87" fmla="*/ 283178 h 723900"/>
                <a:gd name="connsiteX88" fmla="*/ 519684 w 723899"/>
                <a:gd name="connsiteY88" fmla="*/ 264128 h 723900"/>
                <a:gd name="connsiteX89" fmla="*/ 557784 w 723899"/>
                <a:gd name="connsiteY89" fmla="*/ 226028 h 723900"/>
                <a:gd name="connsiteX90" fmla="*/ 548259 w 723899"/>
                <a:gd name="connsiteY90" fmla="*/ 185928 h 723900"/>
                <a:gd name="connsiteX91" fmla="*/ 514826 w 723899"/>
                <a:gd name="connsiteY91" fmla="*/ 180689 h 723900"/>
                <a:gd name="connsiteX92" fmla="*/ 525494 w 723899"/>
                <a:gd name="connsiteY92" fmla="*/ 154877 h 723900"/>
                <a:gd name="connsiteX93" fmla="*/ 548735 w 723899"/>
                <a:gd name="connsiteY93" fmla="*/ 149828 h 723900"/>
                <a:gd name="connsiteX94" fmla="*/ 558260 w 723899"/>
                <a:gd name="connsiteY94" fmla="*/ 140303 h 723900"/>
                <a:gd name="connsiteX95" fmla="*/ 567214 w 723899"/>
                <a:gd name="connsiteY95" fmla="*/ 156401 h 723900"/>
                <a:gd name="connsiteX96" fmla="*/ 572548 w 723899"/>
                <a:gd name="connsiteY96" fmla="*/ 135541 h 723900"/>
                <a:gd name="connsiteX97" fmla="*/ 572548 w 723899"/>
                <a:gd name="connsiteY97" fmla="*/ 118872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23899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535591" y="88773"/>
                  </a:moveTo>
                  <a:cubicBezTo>
                    <a:pt x="534257" y="89916"/>
                    <a:pt x="534162" y="92297"/>
                    <a:pt x="534162" y="97250"/>
                  </a:cubicBezTo>
                  <a:cubicBezTo>
                    <a:pt x="534162" y="106775"/>
                    <a:pt x="515112" y="97250"/>
                    <a:pt x="496062" y="97250"/>
                  </a:cubicBezTo>
                  <a:cubicBezTo>
                    <a:pt x="477012" y="97250"/>
                    <a:pt x="448437" y="106775"/>
                    <a:pt x="438912" y="106775"/>
                  </a:cubicBezTo>
                  <a:cubicBezTo>
                    <a:pt x="429387" y="106775"/>
                    <a:pt x="419862" y="116300"/>
                    <a:pt x="410337" y="116300"/>
                  </a:cubicBezTo>
                  <a:cubicBezTo>
                    <a:pt x="400812" y="116300"/>
                    <a:pt x="408813" y="102489"/>
                    <a:pt x="400812" y="97250"/>
                  </a:cubicBezTo>
                  <a:cubicBezTo>
                    <a:pt x="351663" y="64770"/>
                    <a:pt x="296037" y="116300"/>
                    <a:pt x="286512" y="106775"/>
                  </a:cubicBezTo>
                  <a:cubicBezTo>
                    <a:pt x="276987" y="97250"/>
                    <a:pt x="238887" y="116300"/>
                    <a:pt x="222409" y="117443"/>
                  </a:cubicBezTo>
                  <a:cubicBezTo>
                    <a:pt x="205931" y="118586"/>
                    <a:pt x="191262" y="116300"/>
                    <a:pt x="200787" y="106775"/>
                  </a:cubicBezTo>
                  <a:cubicBezTo>
                    <a:pt x="210312" y="97250"/>
                    <a:pt x="200787" y="97250"/>
                    <a:pt x="191262" y="87725"/>
                  </a:cubicBezTo>
                  <a:lnTo>
                    <a:pt x="190691" y="87249"/>
                  </a:lnTo>
                  <a:cubicBezTo>
                    <a:pt x="296323" y="21171"/>
                    <a:pt x="430547" y="21764"/>
                    <a:pt x="535591" y="88773"/>
                  </a:cubicBezTo>
                  <a:close/>
                  <a:moveTo>
                    <a:pt x="571976" y="115729"/>
                  </a:moveTo>
                  <a:cubicBezTo>
                    <a:pt x="707925" y="231304"/>
                    <a:pt x="724440" y="435205"/>
                    <a:pt x="608864" y="571152"/>
                  </a:cubicBezTo>
                  <a:cubicBezTo>
                    <a:pt x="607567" y="572677"/>
                    <a:pt x="606258" y="574191"/>
                    <a:pt x="604933" y="575691"/>
                  </a:cubicBezTo>
                  <a:cubicBezTo>
                    <a:pt x="603314" y="576548"/>
                    <a:pt x="603218" y="575691"/>
                    <a:pt x="603028" y="574453"/>
                  </a:cubicBezTo>
                  <a:cubicBezTo>
                    <a:pt x="602837" y="573215"/>
                    <a:pt x="603028" y="570452"/>
                    <a:pt x="604552" y="570452"/>
                  </a:cubicBezTo>
                  <a:cubicBezTo>
                    <a:pt x="606076" y="570452"/>
                    <a:pt x="607981" y="569500"/>
                    <a:pt x="608171" y="568452"/>
                  </a:cubicBezTo>
                  <a:cubicBezTo>
                    <a:pt x="608362" y="567404"/>
                    <a:pt x="608743" y="558927"/>
                    <a:pt x="609029" y="558451"/>
                  </a:cubicBezTo>
                  <a:cubicBezTo>
                    <a:pt x="609314" y="557975"/>
                    <a:pt x="607600" y="554927"/>
                    <a:pt x="607409" y="554450"/>
                  </a:cubicBezTo>
                  <a:cubicBezTo>
                    <a:pt x="605969" y="550360"/>
                    <a:pt x="604885" y="546154"/>
                    <a:pt x="604171" y="541877"/>
                  </a:cubicBezTo>
                  <a:cubicBezTo>
                    <a:pt x="604171" y="540258"/>
                    <a:pt x="604171" y="538925"/>
                    <a:pt x="604171" y="539020"/>
                  </a:cubicBezTo>
                  <a:cubicBezTo>
                    <a:pt x="601927" y="541156"/>
                    <a:pt x="600030" y="543631"/>
                    <a:pt x="598551" y="546354"/>
                  </a:cubicBezTo>
                  <a:cubicBezTo>
                    <a:pt x="596932" y="550640"/>
                    <a:pt x="596265" y="555117"/>
                    <a:pt x="594836" y="560451"/>
                  </a:cubicBezTo>
                  <a:cubicBezTo>
                    <a:pt x="593985" y="567387"/>
                    <a:pt x="589930" y="573522"/>
                    <a:pt x="583883" y="577025"/>
                  </a:cubicBezTo>
                  <a:cubicBezTo>
                    <a:pt x="578263" y="579596"/>
                    <a:pt x="567785" y="557117"/>
                    <a:pt x="567785" y="556451"/>
                  </a:cubicBezTo>
                  <a:cubicBezTo>
                    <a:pt x="567797" y="555827"/>
                    <a:pt x="568074" y="555238"/>
                    <a:pt x="568547" y="554831"/>
                  </a:cubicBezTo>
                  <a:cubicBezTo>
                    <a:pt x="570258" y="553846"/>
                    <a:pt x="571912" y="552765"/>
                    <a:pt x="573500" y="551593"/>
                  </a:cubicBezTo>
                  <a:cubicBezTo>
                    <a:pt x="575115" y="550512"/>
                    <a:pt x="576587" y="549232"/>
                    <a:pt x="577882" y="547783"/>
                  </a:cubicBezTo>
                  <a:cubicBezTo>
                    <a:pt x="577882" y="546163"/>
                    <a:pt x="576644" y="543782"/>
                    <a:pt x="575786" y="544449"/>
                  </a:cubicBezTo>
                  <a:cubicBezTo>
                    <a:pt x="574850" y="545125"/>
                    <a:pt x="573697" y="545431"/>
                    <a:pt x="572548" y="545306"/>
                  </a:cubicBezTo>
                  <a:cubicBezTo>
                    <a:pt x="571556" y="544919"/>
                    <a:pt x="570720" y="544216"/>
                    <a:pt x="570167" y="543306"/>
                  </a:cubicBezTo>
                  <a:cubicBezTo>
                    <a:pt x="567111" y="541880"/>
                    <a:pt x="563920" y="540763"/>
                    <a:pt x="560642" y="539972"/>
                  </a:cubicBezTo>
                  <a:cubicBezTo>
                    <a:pt x="559213" y="539972"/>
                    <a:pt x="558260" y="539020"/>
                    <a:pt x="557213" y="539972"/>
                  </a:cubicBezTo>
                  <a:cubicBezTo>
                    <a:pt x="556165" y="540925"/>
                    <a:pt x="554736" y="545973"/>
                    <a:pt x="554736" y="545973"/>
                  </a:cubicBezTo>
                  <a:cubicBezTo>
                    <a:pt x="554736" y="545973"/>
                    <a:pt x="548926" y="552640"/>
                    <a:pt x="548926" y="552640"/>
                  </a:cubicBezTo>
                  <a:cubicBezTo>
                    <a:pt x="548926" y="552640"/>
                    <a:pt x="529876" y="567690"/>
                    <a:pt x="525494" y="567023"/>
                  </a:cubicBezTo>
                  <a:cubicBezTo>
                    <a:pt x="521113" y="566357"/>
                    <a:pt x="517208" y="571500"/>
                    <a:pt x="517208" y="571500"/>
                  </a:cubicBezTo>
                  <a:cubicBezTo>
                    <a:pt x="514445" y="572072"/>
                    <a:pt x="507683" y="580263"/>
                    <a:pt x="506730" y="581025"/>
                  </a:cubicBezTo>
                  <a:cubicBezTo>
                    <a:pt x="505778" y="581787"/>
                    <a:pt x="475774" y="601694"/>
                    <a:pt x="469487" y="604838"/>
                  </a:cubicBezTo>
                  <a:cubicBezTo>
                    <a:pt x="466535" y="606266"/>
                    <a:pt x="460820" y="605600"/>
                    <a:pt x="459962" y="606552"/>
                  </a:cubicBezTo>
                  <a:cubicBezTo>
                    <a:pt x="454456" y="612937"/>
                    <a:pt x="450481" y="620495"/>
                    <a:pt x="448342" y="628650"/>
                  </a:cubicBezTo>
                  <a:cubicBezTo>
                    <a:pt x="448342" y="631508"/>
                    <a:pt x="442341" y="632841"/>
                    <a:pt x="441770" y="636842"/>
                  </a:cubicBezTo>
                  <a:cubicBezTo>
                    <a:pt x="440817" y="643223"/>
                    <a:pt x="445770" y="650081"/>
                    <a:pt x="445770" y="653129"/>
                  </a:cubicBezTo>
                  <a:cubicBezTo>
                    <a:pt x="445981" y="655124"/>
                    <a:pt x="445981" y="657136"/>
                    <a:pt x="445770" y="659130"/>
                  </a:cubicBezTo>
                  <a:cubicBezTo>
                    <a:pt x="445770" y="659130"/>
                    <a:pt x="442722" y="660845"/>
                    <a:pt x="442532" y="661511"/>
                  </a:cubicBezTo>
                  <a:cubicBezTo>
                    <a:pt x="442221" y="662007"/>
                    <a:pt x="442221" y="662635"/>
                    <a:pt x="442532" y="663131"/>
                  </a:cubicBezTo>
                  <a:cubicBezTo>
                    <a:pt x="444645" y="664124"/>
                    <a:pt x="446844" y="664921"/>
                    <a:pt x="449104" y="665512"/>
                  </a:cubicBezTo>
                  <a:cubicBezTo>
                    <a:pt x="451485" y="665512"/>
                    <a:pt x="452438" y="660845"/>
                    <a:pt x="452152" y="655511"/>
                  </a:cubicBezTo>
                  <a:lnTo>
                    <a:pt x="457676" y="653225"/>
                  </a:lnTo>
                  <a:cubicBezTo>
                    <a:pt x="462199" y="650501"/>
                    <a:pt x="467649" y="649777"/>
                    <a:pt x="472726" y="651224"/>
                  </a:cubicBezTo>
                  <a:cubicBezTo>
                    <a:pt x="488537" y="653891"/>
                    <a:pt x="490728" y="655130"/>
                    <a:pt x="495110" y="653606"/>
                  </a:cubicBezTo>
                  <a:cubicBezTo>
                    <a:pt x="498235" y="652856"/>
                    <a:pt x="501424" y="652409"/>
                    <a:pt x="504635" y="652272"/>
                  </a:cubicBezTo>
                  <a:cubicBezTo>
                    <a:pt x="344079" y="731088"/>
                    <a:pt x="150030" y="664825"/>
                    <a:pt x="71215" y="504270"/>
                  </a:cubicBezTo>
                  <a:cubicBezTo>
                    <a:pt x="54114" y="469436"/>
                    <a:pt x="43414" y="431811"/>
                    <a:pt x="39624" y="393192"/>
                  </a:cubicBezTo>
                  <a:cubicBezTo>
                    <a:pt x="61151" y="399860"/>
                    <a:pt x="102299" y="396716"/>
                    <a:pt x="140780" y="363855"/>
                  </a:cubicBezTo>
                  <a:cubicBezTo>
                    <a:pt x="153257" y="353187"/>
                    <a:pt x="139732" y="347377"/>
                    <a:pt x="129826" y="339757"/>
                  </a:cubicBezTo>
                  <a:cubicBezTo>
                    <a:pt x="119920" y="332137"/>
                    <a:pt x="178403" y="343567"/>
                    <a:pt x="188309" y="349282"/>
                  </a:cubicBezTo>
                  <a:cubicBezTo>
                    <a:pt x="198215" y="354997"/>
                    <a:pt x="193548" y="365189"/>
                    <a:pt x="194310" y="368332"/>
                  </a:cubicBezTo>
                  <a:cubicBezTo>
                    <a:pt x="200409" y="387029"/>
                    <a:pt x="207759" y="405295"/>
                    <a:pt x="216313" y="423005"/>
                  </a:cubicBezTo>
                  <a:cubicBezTo>
                    <a:pt x="230029" y="451580"/>
                    <a:pt x="234506" y="460153"/>
                    <a:pt x="239840" y="457105"/>
                  </a:cubicBezTo>
                  <a:cubicBezTo>
                    <a:pt x="247015" y="449958"/>
                    <a:pt x="250157" y="439707"/>
                    <a:pt x="248221" y="429768"/>
                  </a:cubicBezTo>
                  <a:cubicBezTo>
                    <a:pt x="246697" y="417671"/>
                    <a:pt x="246697" y="406241"/>
                    <a:pt x="253270" y="409861"/>
                  </a:cubicBezTo>
                  <a:cubicBezTo>
                    <a:pt x="259842" y="413480"/>
                    <a:pt x="284607" y="392621"/>
                    <a:pt x="296418" y="383476"/>
                  </a:cubicBezTo>
                  <a:cubicBezTo>
                    <a:pt x="308229" y="374333"/>
                    <a:pt x="308896" y="376714"/>
                    <a:pt x="314230" y="366808"/>
                  </a:cubicBezTo>
                  <a:cubicBezTo>
                    <a:pt x="319564" y="356902"/>
                    <a:pt x="317278" y="368332"/>
                    <a:pt x="329089" y="381857"/>
                  </a:cubicBezTo>
                  <a:cubicBezTo>
                    <a:pt x="340900" y="395383"/>
                    <a:pt x="344615" y="396431"/>
                    <a:pt x="342710" y="400241"/>
                  </a:cubicBezTo>
                  <a:cubicBezTo>
                    <a:pt x="340805" y="404050"/>
                    <a:pt x="338519" y="416147"/>
                    <a:pt x="348329" y="419957"/>
                  </a:cubicBezTo>
                  <a:cubicBezTo>
                    <a:pt x="350318" y="420844"/>
                    <a:pt x="352654" y="420299"/>
                    <a:pt x="354044" y="418624"/>
                  </a:cubicBezTo>
                  <a:cubicBezTo>
                    <a:pt x="352616" y="434435"/>
                    <a:pt x="355949" y="459200"/>
                    <a:pt x="380238" y="487490"/>
                  </a:cubicBezTo>
                  <a:cubicBezTo>
                    <a:pt x="390620" y="499586"/>
                    <a:pt x="404527" y="507206"/>
                    <a:pt x="408813" y="503968"/>
                  </a:cubicBezTo>
                  <a:cubicBezTo>
                    <a:pt x="413099" y="500729"/>
                    <a:pt x="374809" y="446818"/>
                    <a:pt x="380905" y="431292"/>
                  </a:cubicBezTo>
                  <a:cubicBezTo>
                    <a:pt x="387001" y="415766"/>
                    <a:pt x="393002" y="436626"/>
                    <a:pt x="405670" y="444151"/>
                  </a:cubicBezTo>
                  <a:cubicBezTo>
                    <a:pt x="418338" y="451675"/>
                    <a:pt x="415195" y="455581"/>
                    <a:pt x="431768" y="444151"/>
                  </a:cubicBezTo>
                  <a:cubicBezTo>
                    <a:pt x="448342" y="432721"/>
                    <a:pt x="434054" y="416814"/>
                    <a:pt x="421100" y="403955"/>
                  </a:cubicBezTo>
                  <a:cubicBezTo>
                    <a:pt x="408146" y="391097"/>
                    <a:pt x="418814" y="386429"/>
                    <a:pt x="428816" y="378619"/>
                  </a:cubicBezTo>
                  <a:cubicBezTo>
                    <a:pt x="438817" y="370808"/>
                    <a:pt x="434816" y="388144"/>
                    <a:pt x="441579" y="388715"/>
                  </a:cubicBezTo>
                  <a:cubicBezTo>
                    <a:pt x="448342" y="389287"/>
                    <a:pt x="456057" y="372047"/>
                    <a:pt x="472726" y="368237"/>
                  </a:cubicBezTo>
                  <a:cubicBezTo>
                    <a:pt x="489395" y="364426"/>
                    <a:pt x="493967" y="345472"/>
                    <a:pt x="500634" y="332327"/>
                  </a:cubicBezTo>
                  <a:cubicBezTo>
                    <a:pt x="507302" y="319183"/>
                    <a:pt x="492443" y="311372"/>
                    <a:pt x="481584" y="297656"/>
                  </a:cubicBezTo>
                  <a:cubicBezTo>
                    <a:pt x="470726" y="283940"/>
                    <a:pt x="503206" y="266700"/>
                    <a:pt x="507683" y="276225"/>
                  </a:cubicBezTo>
                  <a:cubicBezTo>
                    <a:pt x="512159" y="285750"/>
                    <a:pt x="509873" y="295275"/>
                    <a:pt x="519684" y="302228"/>
                  </a:cubicBezTo>
                  <a:cubicBezTo>
                    <a:pt x="529495" y="309182"/>
                    <a:pt x="533305" y="289941"/>
                    <a:pt x="529209" y="283178"/>
                  </a:cubicBezTo>
                  <a:cubicBezTo>
                    <a:pt x="525113" y="276416"/>
                    <a:pt x="519684" y="283178"/>
                    <a:pt x="519684" y="264128"/>
                  </a:cubicBezTo>
                  <a:cubicBezTo>
                    <a:pt x="519684" y="245078"/>
                    <a:pt x="548259" y="226028"/>
                    <a:pt x="557784" y="226028"/>
                  </a:cubicBezTo>
                  <a:cubicBezTo>
                    <a:pt x="567309" y="226028"/>
                    <a:pt x="557784" y="197453"/>
                    <a:pt x="548259" y="185928"/>
                  </a:cubicBezTo>
                  <a:cubicBezTo>
                    <a:pt x="538734" y="174403"/>
                    <a:pt x="519684" y="178403"/>
                    <a:pt x="514826" y="180689"/>
                  </a:cubicBezTo>
                  <a:cubicBezTo>
                    <a:pt x="509969" y="182975"/>
                    <a:pt x="520160" y="168878"/>
                    <a:pt x="525494" y="154877"/>
                  </a:cubicBezTo>
                  <a:cubicBezTo>
                    <a:pt x="530828" y="140875"/>
                    <a:pt x="548735" y="149828"/>
                    <a:pt x="548735" y="149828"/>
                  </a:cubicBezTo>
                  <a:lnTo>
                    <a:pt x="558260" y="140303"/>
                  </a:lnTo>
                  <a:cubicBezTo>
                    <a:pt x="558260" y="140303"/>
                    <a:pt x="562737" y="155734"/>
                    <a:pt x="567214" y="156401"/>
                  </a:cubicBezTo>
                  <a:cubicBezTo>
                    <a:pt x="571691" y="157067"/>
                    <a:pt x="572548" y="145066"/>
                    <a:pt x="572548" y="135541"/>
                  </a:cubicBezTo>
                  <a:lnTo>
                    <a:pt x="572548" y="118872"/>
                  </a:lnTo>
                  <a:close/>
                </a:path>
              </a:pathLst>
            </a:custGeom>
            <a:solidFill>
              <a:srgbClr val="2768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FABABC52-91A8-9F4C-A215-ECD625BB06A6}"/>
                </a:ext>
              </a:extLst>
            </p:cNvPr>
            <p:cNvSpPr/>
            <p:nvPr/>
          </p:nvSpPr>
          <p:spPr>
            <a:xfrm>
              <a:off x="6096706" y="1773431"/>
              <a:ext cx="76707" cy="46255"/>
            </a:xfrm>
            <a:custGeom>
              <a:avLst/>
              <a:gdLst>
                <a:gd name="connsiteX0" fmla="*/ 494 w 76707"/>
                <a:gd name="connsiteY0" fmla="*/ 10679 h 46255"/>
                <a:gd name="connsiteX1" fmla="*/ 24307 w 76707"/>
                <a:gd name="connsiteY1" fmla="*/ 42397 h 46255"/>
                <a:gd name="connsiteX2" fmla="*/ 36213 w 76707"/>
                <a:gd name="connsiteY2" fmla="*/ 45254 h 46255"/>
                <a:gd name="connsiteX3" fmla="*/ 48119 w 76707"/>
                <a:gd name="connsiteY3" fmla="*/ 39254 h 46255"/>
                <a:gd name="connsiteX4" fmla="*/ 64121 w 76707"/>
                <a:gd name="connsiteY4" fmla="*/ 44588 h 46255"/>
                <a:gd name="connsiteX5" fmla="*/ 76203 w 76707"/>
                <a:gd name="connsiteY5" fmla="*/ 38630 h 46255"/>
                <a:gd name="connsiteX6" fmla="*/ 76694 w 76707"/>
                <a:gd name="connsiteY6" fmla="*/ 35063 h 46255"/>
                <a:gd name="connsiteX7" fmla="*/ 76694 w 76707"/>
                <a:gd name="connsiteY7" fmla="*/ 35063 h 46255"/>
                <a:gd name="connsiteX8" fmla="*/ 72027 w 76707"/>
                <a:gd name="connsiteY8" fmla="*/ 26871 h 46255"/>
                <a:gd name="connsiteX9" fmla="*/ 31736 w 76707"/>
                <a:gd name="connsiteY9" fmla="*/ 2392 h 46255"/>
                <a:gd name="connsiteX10" fmla="*/ 26783 w 76707"/>
                <a:gd name="connsiteY10" fmla="*/ 1058 h 46255"/>
                <a:gd name="connsiteX11" fmla="*/ 875 w 76707"/>
                <a:gd name="connsiteY11" fmla="*/ 1058 h 46255"/>
                <a:gd name="connsiteX12" fmla="*/ 494 w 76707"/>
                <a:gd name="connsiteY12" fmla="*/ 10679 h 4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07" h="46255">
                  <a:moveTo>
                    <a:pt x="494" y="10679"/>
                  </a:moveTo>
                  <a:lnTo>
                    <a:pt x="24307" y="42397"/>
                  </a:lnTo>
                  <a:cubicBezTo>
                    <a:pt x="27056" y="46112"/>
                    <a:pt x="32076" y="47316"/>
                    <a:pt x="36213" y="45254"/>
                  </a:cubicBezTo>
                  <a:lnTo>
                    <a:pt x="48119" y="39254"/>
                  </a:lnTo>
                  <a:lnTo>
                    <a:pt x="64121" y="44588"/>
                  </a:lnTo>
                  <a:cubicBezTo>
                    <a:pt x="69103" y="46278"/>
                    <a:pt x="74511" y="43610"/>
                    <a:pt x="76203" y="38630"/>
                  </a:cubicBezTo>
                  <a:cubicBezTo>
                    <a:pt x="76591" y="37483"/>
                    <a:pt x="76758" y="36272"/>
                    <a:pt x="76694" y="35063"/>
                  </a:cubicBezTo>
                  <a:lnTo>
                    <a:pt x="76694" y="35063"/>
                  </a:lnTo>
                  <a:cubicBezTo>
                    <a:pt x="76693" y="31699"/>
                    <a:pt x="74920" y="28587"/>
                    <a:pt x="72027" y="26871"/>
                  </a:cubicBezTo>
                  <a:lnTo>
                    <a:pt x="31736" y="2392"/>
                  </a:lnTo>
                  <a:cubicBezTo>
                    <a:pt x="30225" y="1533"/>
                    <a:pt x="28520" y="1074"/>
                    <a:pt x="26783" y="1058"/>
                  </a:cubicBezTo>
                  <a:cubicBezTo>
                    <a:pt x="26783" y="1058"/>
                    <a:pt x="2590" y="-1323"/>
                    <a:pt x="875" y="1058"/>
                  </a:cubicBezTo>
                  <a:cubicBezTo>
                    <a:pt x="-839" y="3440"/>
                    <a:pt x="494" y="10679"/>
                    <a:pt x="494" y="106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82B340A-2EB6-594D-AC27-0C9F872A1CA4}"/>
              </a:ext>
            </a:extLst>
          </p:cNvPr>
          <p:cNvSpPr/>
          <p:nvPr/>
        </p:nvSpPr>
        <p:spPr>
          <a:xfrm>
            <a:off x="150358" y="2995377"/>
            <a:ext cx="8839742" cy="1207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endParaRPr lang="en-US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sz="21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НОМЕНКЛАТУРЫ И РОСТ ОБЪЕМА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sz="2100" b="1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ВЫПУСКА ТОВАРОВ ДЛЯ НЕСЫРЬЕВОГО ЭКСПОРТА</a:t>
            </a:r>
          </a:p>
        </p:txBody>
      </p:sp>
      <p:pic>
        <p:nvPicPr>
          <p:cNvPr id="42" name="Рисунок 41" descr="Статистика">
            <a:extLst>
              <a:ext uri="{FF2B5EF4-FFF2-40B4-BE49-F238E27FC236}">
                <a16:creationId xmlns:a16="http://schemas.microsoft.com/office/drawing/2014/main" id="{C95C14B4-50E4-5C46-B19C-3BD11D72D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0" y="4604135"/>
            <a:ext cx="1297460" cy="1297460"/>
          </a:xfrm>
          <a:prstGeom prst="rect">
            <a:avLst/>
          </a:prstGeom>
        </p:spPr>
      </p:pic>
      <p:grpSp>
        <p:nvGrpSpPr>
          <p:cNvPr id="30" name="Рисунок 32" descr="Гистограмма тенденции роста">
            <a:extLst>
              <a:ext uri="{FF2B5EF4-FFF2-40B4-BE49-F238E27FC236}">
                <a16:creationId xmlns:a16="http://schemas.microsoft.com/office/drawing/2014/main" id="{21D592BC-7B06-EA43-BCCD-2B8933AAB677}"/>
              </a:ext>
            </a:extLst>
          </p:cNvPr>
          <p:cNvGrpSpPr/>
          <p:nvPr/>
        </p:nvGrpSpPr>
        <p:grpSpPr>
          <a:xfrm>
            <a:off x="47881" y="2972790"/>
            <a:ext cx="1403067" cy="1329371"/>
            <a:chOff x="5527938" y="4043023"/>
            <a:chExt cx="914400" cy="914400"/>
          </a:xfrm>
          <a:solidFill>
            <a:srgbClr val="2768A0"/>
          </a:solidFill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F887F371-C9ED-E547-BCAC-E4369DD2EB67}"/>
                </a:ext>
              </a:extLst>
            </p:cNvPr>
            <p:cNvSpPr/>
            <p:nvPr/>
          </p:nvSpPr>
          <p:spPr>
            <a:xfrm>
              <a:off x="5661288" y="4166848"/>
              <a:ext cx="657225" cy="666750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633989E4-4ABE-274F-9801-7A76A5102B43}"/>
                </a:ext>
              </a:extLst>
            </p:cNvPr>
            <p:cNvSpPr/>
            <p:nvPr/>
          </p:nvSpPr>
          <p:spPr>
            <a:xfrm>
              <a:off x="6175638" y="4166848"/>
              <a:ext cx="142875" cy="552450"/>
            </a:xfrm>
            <a:custGeom>
              <a:avLst/>
              <a:gdLst>
                <a:gd name="connsiteX0" fmla="*/ 142875 w 142875"/>
                <a:gd name="connsiteY0" fmla="*/ 552450 h 552450"/>
                <a:gd name="connsiteX1" fmla="*/ 0 w 142875"/>
                <a:gd name="connsiteY1" fmla="*/ 552450 h 552450"/>
                <a:gd name="connsiteX2" fmla="*/ 0 w 142875"/>
                <a:gd name="connsiteY2" fmla="*/ 0 h 552450"/>
                <a:gd name="connsiteX3" fmla="*/ 142875 w 142875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142875" y="552450"/>
                  </a:moveTo>
                  <a:lnTo>
                    <a:pt x="0" y="5524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EA9FBB61-A6D3-0E41-9251-93F233B8F859}"/>
                </a:ext>
              </a:extLst>
            </p:cNvPr>
            <p:cNvSpPr/>
            <p:nvPr/>
          </p:nvSpPr>
          <p:spPr>
            <a:xfrm>
              <a:off x="5975613" y="4357348"/>
              <a:ext cx="142875" cy="361950"/>
            </a:xfrm>
            <a:custGeom>
              <a:avLst/>
              <a:gdLst>
                <a:gd name="connsiteX0" fmla="*/ 142875 w 142875"/>
                <a:gd name="connsiteY0" fmla="*/ 361950 h 361950"/>
                <a:gd name="connsiteX1" fmla="*/ 0 w 142875"/>
                <a:gd name="connsiteY1" fmla="*/ 361950 h 361950"/>
                <a:gd name="connsiteX2" fmla="*/ 0 w 142875"/>
                <a:gd name="connsiteY2" fmla="*/ 0 h 361950"/>
                <a:gd name="connsiteX3" fmla="*/ 142875 w 142875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142875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D559BE27-BDD7-AB4C-9AD3-30840D42D50E}"/>
                </a:ext>
              </a:extLst>
            </p:cNvPr>
            <p:cNvSpPr/>
            <p:nvPr/>
          </p:nvSpPr>
          <p:spPr>
            <a:xfrm>
              <a:off x="5775588" y="4528798"/>
              <a:ext cx="142875" cy="190500"/>
            </a:xfrm>
            <a:custGeom>
              <a:avLst/>
              <a:gdLst>
                <a:gd name="connsiteX0" fmla="*/ 142875 w 142875"/>
                <a:gd name="connsiteY0" fmla="*/ 190500 h 190500"/>
                <a:gd name="connsiteX1" fmla="*/ 0 w 142875"/>
                <a:gd name="connsiteY1" fmla="*/ 190500 h 190500"/>
                <a:gd name="connsiteX2" fmla="*/ 0 w 142875"/>
                <a:gd name="connsiteY2" fmla="*/ 0 h 190500"/>
                <a:gd name="connsiteX3" fmla="*/ 142875 w 1428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142875" y="190500"/>
                  </a:moveTo>
                  <a:lnTo>
                    <a:pt x="0" y="19050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5D552903-5C92-3F47-B11C-7B325170E154}"/>
                </a:ext>
              </a:extLst>
            </p:cNvPr>
            <p:cNvSpPr/>
            <p:nvPr/>
          </p:nvSpPr>
          <p:spPr>
            <a:xfrm>
              <a:off x="5771682" y="4166848"/>
              <a:ext cx="308705" cy="308705"/>
            </a:xfrm>
            <a:custGeom>
              <a:avLst/>
              <a:gdLst>
                <a:gd name="connsiteX0" fmla="*/ 308705 w 308705"/>
                <a:gd name="connsiteY0" fmla="*/ 130874 h 308705"/>
                <a:gd name="connsiteX1" fmla="*/ 308705 w 308705"/>
                <a:gd name="connsiteY1" fmla="*/ 0 h 308705"/>
                <a:gd name="connsiteX2" fmla="*/ 177832 w 308705"/>
                <a:gd name="connsiteY2" fmla="*/ 0 h 308705"/>
                <a:gd name="connsiteX3" fmla="*/ 229838 w 308705"/>
                <a:gd name="connsiteY3" fmla="*/ 52006 h 308705"/>
                <a:gd name="connsiteX4" fmla="*/ 0 w 308705"/>
                <a:gd name="connsiteY4" fmla="*/ 281845 h 308705"/>
                <a:gd name="connsiteX5" fmla="*/ 26860 w 308705"/>
                <a:gd name="connsiteY5" fmla="*/ 308705 h 308705"/>
                <a:gd name="connsiteX6" fmla="*/ 256699 w 308705"/>
                <a:gd name="connsiteY6" fmla="*/ 78962 h 308705"/>
                <a:gd name="connsiteX7" fmla="*/ 308705 w 308705"/>
                <a:gd name="connsiteY7" fmla="*/ 130874 h 3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705" h="308705">
                  <a:moveTo>
                    <a:pt x="308705" y="130874"/>
                  </a:moveTo>
                  <a:lnTo>
                    <a:pt x="308705" y="0"/>
                  </a:lnTo>
                  <a:lnTo>
                    <a:pt x="177832" y="0"/>
                  </a:lnTo>
                  <a:lnTo>
                    <a:pt x="229838" y="52006"/>
                  </a:lnTo>
                  <a:lnTo>
                    <a:pt x="0" y="281845"/>
                  </a:lnTo>
                  <a:lnTo>
                    <a:pt x="26860" y="308705"/>
                  </a:lnTo>
                  <a:lnTo>
                    <a:pt x="256699" y="78962"/>
                  </a:lnTo>
                  <a:lnTo>
                    <a:pt x="308705" y="1308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</p:grpSp>
      <p:pic>
        <p:nvPicPr>
          <p:cNvPr id="7" name="Рисунок 6" descr="таджикский рубль">
            <a:extLst>
              <a:ext uri="{FF2B5EF4-FFF2-40B4-BE49-F238E27FC236}">
                <a16:creationId xmlns:a16="http://schemas.microsoft.com/office/drawing/2014/main" id="{714AEF7B-5E61-5B43-A1E9-A562E6A9EE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825" y="1614758"/>
            <a:ext cx="282245" cy="282245"/>
          </a:xfrm>
          <a:prstGeom prst="rect">
            <a:avLst/>
          </a:prstGeom>
        </p:spPr>
      </p:pic>
      <p:pic>
        <p:nvPicPr>
          <p:cNvPr id="13" name="Рисунок 12" descr="Доллар">
            <a:extLst>
              <a:ext uri="{FF2B5EF4-FFF2-40B4-BE49-F238E27FC236}">
                <a16:creationId xmlns:a16="http://schemas.microsoft.com/office/drawing/2014/main" id="{0B514100-188A-AD46-9551-CFA26A2FF3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355" y="1872327"/>
            <a:ext cx="368991" cy="368991"/>
          </a:xfrm>
          <a:prstGeom prst="rect">
            <a:avLst/>
          </a:prstGeom>
        </p:spPr>
      </p:pic>
      <p:pic>
        <p:nvPicPr>
          <p:cNvPr id="24" name="Рисунок 23" descr="Юань">
            <a:extLst>
              <a:ext uri="{FF2B5EF4-FFF2-40B4-BE49-F238E27FC236}">
                <a16:creationId xmlns:a16="http://schemas.microsoft.com/office/drawing/2014/main" id="{0CB58022-ACDC-3E41-BF1F-67F9E6A5B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855" y="1683153"/>
            <a:ext cx="335663" cy="33566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CA7695-97D9-40A4-84CB-FD62CB97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8371" y="6484980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1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5699"/>
            <a:ext cx="9144000" cy="782150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i="1" dirty="0">
              <a:solidFill>
                <a:schemeClr val="bg1"/>
              </a:solidFill>
            </a:endParaRPr>
          </a:p>
          <a:p>
            <a:pPr algn="r"/>
            <a:endParaRPr lang="ru-RU" sz="1200" i="1" dirty="0">
              <a:solidFill>
                <a:schemeClr val="bg1"/>
              </a:solidFill>
            </a:endParaRPr>
          </a:p>
          <a:p>
            <a:pPr algn="r"/>
            <a:endParaRPr lang="ru-RU" sz="1200" b="1" i="1" dirty="0">
              <a:solidFill>
                <a:schemeClr val="bg1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3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3" y="77841"/>
            <a:ext cx="1701679" cy="6820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A786D-48DD-4F46-9BC1-D56A9A534372}"/>
              </a:ext>
            </a:extLst>
          </p:cNvPr>
          <p:cNvSpPr/>
          <p:nvPr/>
        </p:nvSpPr>
        <p:spPr>
          <a:xfrm>
            <a:off x="2001985" y="254569"/>
            <a:ext cx="6849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994137-62E9-4C7D-9F70-6221F9DA298E}"/>
              </a:ext>
            </a:extLst>
          </p:cNvPr>
          <p:cNvSpPr/>
          <p:nvPr/>
        </p:nvSpPr>
        <p:spPr>
          <a:xfrm>
            <a:off x="1204706" y="1798413"/>
            <a:ext cx="4529263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5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определены перспективные направления для развития сибирского экспорта по всем видам продукции</a:t>
            </a:r>
          </a:p>
          <a:p>
            <a:pPr algn="just"/>
            <a:r>
              <a:rPr lang="ru-RU" sz="15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спрогнозирован объем спроса по каждому из видов продукции в разрезе выявленных перспективных направлений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DDC5D1-5C62-1842-86AF-63F54A4EF584}"/>
              </a:ext>
            </a:extLst>
          </p:cNvPr>
          <p:cNvSpPr/>
          <p:nvPr/>
        </p:nvSpPr>
        <p:spPr>
          <a:xfrm>
            <a:off x="6268251" y="614292"/>
            <a:ext cx="2397185" cy="67172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обеспечено выполнение показателей национального проекта «Международная кооперация  экспорт» и федеральных проектов: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«Экспорт агропромышленного комплекса»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«Экспорт услуг»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«Логистика международной торговли»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«Системные меры развития международной кооперации и экспорта»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ru-RU" sz="135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«Промышленный экспорт»</a:t>
            </a:r>
          </a:p>
          <a:p>
            <a:pPr algn="just"/>
            <a:endParaRPr lang="ru-RU" sz="1350" dirty="0"/>
          </a:p>
          <a:p>
            <a:pPr algn="just"/>
            <a:endParaRPr lang="ru-RU" sz="1350" dirty="0"/>
          </a:p>
          <a:p>
            <a:pPr algn="just"/>
            <a:endParaRPr lang="ru-RU" sz="1350" dirty="0"/>
          </a:p>
          <a:p>
            <a:pPr algn="just"/>
            <a:endParaRPr lang="ru-RU" sz="1350" dirty="0"/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CD7B28A-0F3F-B34E-8641-38E116628931}"/>
              </a:ext>
            </a:extLst>
          </p:cNvPr>
          <p:cNvSpPr/>
          <p:nvPr/>
        </p:nvSpPr>
        <p:spPr>
          <a:xfrm>
            <a:off x="1302187" y="3298990"/>
            <a:ext cx="4152494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Рисунок 15" descr="Линейчатая диаграмма">
            <a:extLst>
              <a:ext uri="{FF2B5EF4-FFF2-40B4-BE49-F238E27FC236}">
                <a16:creationId xmlns:a16="http://schemas.microsoft.com/office/drawing/2014/main" id="{130CDB0E-1CD3-5F49-8397-63480FAC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1479" y="3103984"/>
            <a:ext cx="1343858" cy="1525991"/>
          </a:xfrm>
          <a:prstGeom prst="rect">
            <a:avLst/>
          </a:prstGeom>
        </p:spPr>
      </p:pic>
      <p:pic>
        <p:nvPicPr>
          <p:cNvPr id="26" name="Рисунок 25" descr="Круговая диаграмма">
            <a:extLst>
              <a:ext uri="{FF2B5EF4-FFF2-40B4-BE49-F238E27FC236}">
                <a16:creationId xmlns:a16="http://schemas.microsoft.com/office/drawing/2014/main" id="{C1F31089-F0E0-1541-89B7-961A81C30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8390" y="1798413"/>
            <a:ext cx="1296164" cy="12961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4F3899-A5A4-A641-B5B9-F3762D226868}"/>
              </a:ext>
            </a:extLst>
          </p:cNvPr>
          <p:cNvSpPr txBox="1"/>
          <p:nvPr/>
        </p:nvSpPr>
        <p:spPr>
          <a:xfrm>
            <a:off x="1258241" y="3525046"/>
            <a:ext cx="44757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сформированы новые или получат развитие имеющиеся производства экспортно-ориентированных видов продукции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BB17E47-FB16-E54A-AA1F-5BBF01406C62}"/>
              </a:ext>
            </a:extLst>
          </p:cNvPr>
          <p:cNvSpPr/>
          <p:nvPr/>
        </p:nvSpPr>
        <p:spPr>
          <a:xfrm>
            <a:off x="1258242" y="4726977"/>
            <a:ext cx="4551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Произойдет рост объемов инвестиций в основной капитал за счет реализации проектов по созданию и модернизации инфраструктурных объектов.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CC8D447-E495-414F-AE63-B40C5DFA0A9A}"/>
              </a:ext>
            </a:extLst>
          </p:cNvPr>
          <p:cNvSpPr/>
          <p:nvPr/>
        </p:nvSpPr>
        <p:spPr>
          <a:xfrm>
            <a:off x="1312515" y="4612905"/>
            <a:ext cx="4210860" cy="34289"/>
          </a:xfrm>
          <a:prstGeom prst="rect">
            <a:avLst/>
          </a:prstGeo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 descr="http://www.pnmsoft.com/wp-content/uploads/2012/08/noun_591025_0365C0.png">
            <a:extLst>
              <a:ext uri="{FF2B5EF4-FFF2-40B4-BE49-F238E27FC236}">
                <a16:creationId xmlns:a16="http://schemas.microsoft.com/office/drawing/2014/main" id="{7DC9A648-09FB-4229-814E-99E29BE2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4543839"/>
            <a:ext cx="1198801" cy="11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крывающая фигурная скобка 3">
            <a:extLst>
              <a:ext uri="{FF2B5EF4-FFF2-40B4-BE49-F238E27FC236}">
                <a16:creationId xmlns:a16="http://schemas.microsoft.com/office/drawing/2014/main" id="{884BCA15-3FA0-724B-9A83-D491BD58CC98}"/>
              </a:ext>
            </a:extLst>
          </p:cNvPr>
          <p:cNvSpPr/>
          <p:nvPr/>
        </p:nvSpPr>
        <p:spPr>
          <a:xfrm>
            <a:off x="5869513" y="1672684"/>
            <a:ext cx="305162" cy="4253093"/>
          </a:xfrm>
          <a:prstGeom prst="rightBrace">
            <a:avLst>
              <a:gd name="adj1" fmla="val 8333"/>
              <a:gd name="adj2" fmla="val 475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5B9B60-B3F5-4256-A5BB-2B271BB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36" y="6466509"/>
            <a:ext cx="2057400" cy="273844"/>
          </a:xfrm>
        </p:spPr>
        <p:txBody>
          <a:bodyPr/>
          <a:lstStyle/>
          <a:p>
            <a:fld id="{718C4D32-026E-4B58-A76A-6A07257876A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38327B-976E-4C90-BF01-6A65CDCA2554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33776</TotalTime>
  <Words>1147</Words>
  <Application>Microsoft Office PowerPoint</Application>
  <PresentationFormat>Экран (4:3)</PresentationFormat>
  <Paragraphs>321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Гусельников Геннадий Геннадьевич</dc:creator>
  <cp:lastModifiedBy>Донская Наталья Викторовна</cp:lastModifiedBy>
  <cp:revision>491</cp:revision>
  <cp:lastPrinted>2019-11-12T12:31:44Z</cp:lastPrinted>
  <dcterms:created xsi:type="dcterms:W3CDTF">2018-04-17T10:46:20Z</dcterms:created>
  <dcterms:modified xsi:type="dcterms:W3CDTF">2019-11-13T09:28:55Z</dcterms:modified>
</cp:coreProperties>
</file>